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20" r:id="rId2"/>
    <p:sldId id="257" r:id="rId3"/>
    <p:sldId id="321" r:id="rId4"/>
    <p:sldId id="259" r:id="rId5"/>
    <p:sldId id="374" r:id="rId6"/>
    <p:sldId id="417" r:id="rId7"/>
    <p:sldId id="289" r:id="rId8"/>
    <p:sldId id="418" r:id="rId9"/>
    <p:sldId id="419" r:id="rId10"/>
    <p:sldId id="420" r:id="rId11"/>
    <p:sldId id="421" r:id="rId12"/>
    <p:sldId id="422" r:id="rId13"/>
    <p:sldId id="423" r:id="rId14"/>
    <p:sldId id="432" r:id="rId15"/>
    <p:sldId id="424" r:id="rId16"/>
    <p:sldId id="425" r:id="rId17"/>
    <p:sldId id="433" r:id="rId18"/>
    <p:sldId id="426" r:id="rId19"/>
    <p:sldId id="290" r:id="rId20"/>
    <p:sldId id="427" r:id="rId21"/>
    <p:sldId id="428" r:id="rId22"/>
    <p:sldId id="429" r:id="rId23"/>
    <p:sldId id="430" r:id="rId24"/>
    <p:sldId id="431" r:id="rId25"/>
    <p:sldId id="401" r:id="rId26"/>
    <p:sldId id="308"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438" userDrawn="1">
          <p15:clr>
            <a:srgbClr val="A4A3A4"/>
          </p15:clr>
        </p15:guide>
        <p15:guide id="6" orient="horz" pos="323" userDrawn="1">
          <p15:clr>
            <a:srgbClr val="A4A3A4"/>
          </p15:clr>
        </p15:guide>
        <p15:guide id="7" orient="horz" pos="4020" userDrawn="1">
          <p15:clr>
            <a:srgbClr val="A4A3A4"/>
          </p15:clr>
        </p15:guide>
        <p15:guide id="8" orient="horz" pos="2183" userDrawn="1">
          <p15:clr>
            <a:srgbClr val="A4A3A4"/>
          </p15:clr>
        </p15:guide>
        <p15:guide id="9" pos="7242" userDrawn="1">
          <p15:clr>
            <a:srgbClr val="A4A3A4"/>
          </p15:clr>
        </p15:guide>
        <p15:guide id="10"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 遄" initials="刘" lastIdx="1" clrIdx="0">
    <p:extLst>
      <p:ext uri="{19B8F6BF-5375-455C-9EA6-DF929625EA0E}">
        <p15:presenceInfo xmlns:p15="http://schemas.microsoft.com/office/powerpoint/2012/main" userId="4bc785c90a62af7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CBD5E8"/>
    <a:srgbClr val="E7EBF4"/>
    <a:srgbClr val="007DDA"/>
    <a:srgbClr val="005696"/>
    <a:srgbClr val="6295B7"/>
    <a:srgbClr val="005DA2"/>
    <a:srgbClr val="0078D2"/>
    <a:srgbClr val="003760"/>
    <a:srgbClr val="006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54" autoAdjust="0"/>
    <p:restoredTop sz="94414" autoAdjust="0"/>
  </p:normalViewPr>
  <p:slideViewPr>
    <p:cSldViewPr snapToGrid="0">
      <p:cViewPr varScale="1">
        <p:scale>
          <a:sx n="77" d="100"/>
          <a:sy n="77" d="100"/>
        </p:scale>
        <p:origin x="1027" y="58"/>
      </p:cViewPr>
      <p:guideLst>
        <p:guide pos="438"/>
        <p:guide orient="horz" pos="323"/>
        <p:guide orient="horz" pos="4020"/>
        <p:guide orient="horz" pos="2183"/>
        <p:guide pos="7242"/>
        <p:guide pos="3840"/>
      </p:guideLst>
    </p:cSldViewPr>
  </p:slideViewPr>
  <p:outlineViewPr>
    <p:cViewPr>
      <p:scale>
        <a:sx n="33" d="100"/>
        <a:sy n="33" d="100"/>
      </p:scale>
      <p:origin x="0" y="-1506"/>
    </p:cViewPr>
  </p:outlineViewPr>
  <p:notesTextViewPr>
    <p:cViewPr>
      <p:scale>
        <a:sx n="1" d="1"/>
        <a:sy n="1" d="1"/>
      </p:scale>
      <p:origin x="0" y="0"/>
    </p:cViewPr>
  </p:notesTextViewPr>
  <p:sorterViewPr>
    <p:cViewPr>
      <p:scale>
        <a:sx n="81" d="100"/>
        <a:sy n="81"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19C6B-68F6-4F8F-9BF0-69E329183093}" type="datetimeFigureOut">
              <a:rPr lang="zh-CN" altLang="en-US" smtClean="0"/>
              <a:t>2021/9/13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563091-C114-4F9A-BB77-18C7C23C50BB}" type="slidenum">
              <a:rPr lang="zh-CN" altLang="en-US" smtClean="0"/>
              <a:t>‹#›</a:t>
            </a:fld>
            <a:endParaRPr lang="zh-CN" altLang="en-US"/>
          </a:p>
        </p:txBody>
      </p:sp>
    </p:spTree>
    <p:extLst>
      <p:ext uri="{BB962C8B-B14F-4D97-AF65-F5344CB8AC3E}">
        <p14:creationId xmlns:p14="http://schemas.microsoft.com/office/powerpoint/2010/main" val="1967587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a:t>
            </a:fld>
            <a:endParaRPr lang="zh-CN" altLang="en-US"/>
          </a:p>
        </p:txBody>
      </p:sp>
    </p:spTree>
    <p:extLst>
      <p:ext uri="{BB962C8B-B14F-4D97-AF65-F5344CB8AC3E}">
        <p14:creationId xmlns:p14="http://schemas.microsoft.com/office/powerpoint/2010/main" val="2370999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13</a:t>
            </a:fld>
            <a:endParaRPr lang="zh-CN" altLang="en-US"/>
          </a:p>
        </p:txBody>
      </p:sp>
    </p:spTree>
    <p:extLst>
      <p:ext uri="{BB962C8B-B14F-4D97-AF65-F5344CB8AC3E}">
        <p14:creationId xmlns:p14="http://schemas.microsoft.com/office/powerpoint/2010/main" val="190124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14</a:t>
            </a:fld>
            <a:endParaRPr lang="zh-CN" altLang="en-US"/>
          </a:p>
        </p:txBody>
      </p:sp>
    </p:spTree>
    <p:extLst>
      <p:ext uri="{BB962C8B-B14F-4D97-AF65-F5344CB8AC3E}">
        <p14:creationId xmlns:p14="http://schemas.microsoft.com/office/powerpoint/2010/main" val="9344733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15</a:t>
            </a:fld>
            <a:endParaRPr lang="zh-CN" altLang="en-US"/>
          </a:p>
        </p:txBody>
      </p:sp>
    </p:spTree>
    <p:extLst>
      <p:ext uri="{BB962C8B-B14F-4D97-AF65-F5344CB8AC3E}">
        <p14:creationId xmlns:p14="http://schemas.microsoft.com/office/powerpoint/2010/main" val="674877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16</a:t>
            </a:fld>
            <a:endParaRPr lang="zh-CN" altLang="en-US"/>
          </a:p>
        </p:txBody>
      </p:sp>
    </p:spTree>
    <p:extLst>
      <p:ext uri="{BB962C8B-B14F-4D97-AF65-F5344CB8AC3E}">
        <p14:creationId xmlns:p14="http://schemas.microsoft.com/office/powerpoint/2010/main" val="1599707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17</a:t>
            </a:fld>
            <a:endParaRPr lang="zh-CN" altLang="en-US"/>
          </a:p>
        </p:txBody>
      </p:sp>
    </p:spTree>
    <p:extLst>
      <p:ext uri="{BB962C8B-B14F-4D97-AF65-F5344CB8AC3E}">
        <p14:creationId xmlns:p14="http://schemas.microsoft.com/office/powerpoint/2010/main" val="3420007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18</a:t>
            </a:fld>
            <a:endParaRPr lang="zh-CN" altLang="en-US"/>
          </a:p>
        </p:txBody>
      </p:sp>
    </p:spTree>
    <p:extLst>
      <p:ext uri="{BB962C8B-B14F-4D97-AF65-F5344CB8AC3E}">
        <p14:creationId xmlns:p14="http://schemas.microsoft.com/office/powerpoint/2010/main" val="6449052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20</a:t>
            </a:fld>
            <a:endParaRPr lang="zh-CN" altLang="en-US"/>
          </a:p>
        </p:txBody>
      </p:sp>
    </p:spTree>
    <p:extLst>
      <p:ext uri="{BB962C8B-B14F-4D97-AF65-F5344CB8AC3E}">
        <p14:creationId xmlns:p14="http://schemas.microsoft.com/office/powerpoint/2010/main" val="4123900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21</a:t>
            </a:fld>
            <a:endParaRPr lang="zh-CN" altLang="en-US"/>
          </a:p>
        </p:txBody>
      </p:sp>
    </p:spTree>
    <p:extLst>
      <p:ext uri="{BB962C8B-B14F-4D97-AF65-F5344CB8AC3E}">
        <p14:creationId xmlns:p14="http://schemas.microsoft.com/office/powerpoint/2010/main" val="36345499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22</a:t>
            </a:fld>
            <a:endParaRPr lang="zh-CN" altLang="en-US"/>
          </a:p>
        </p:txBody>
      </p:sp>
    </p:spTree>
    <p:extLst>
      <p:ext uri="{BB962C8B-B14F-4D97-AF65-F5344CB8AC3E}">
        <p14:creationId xmlns:p14="http://schemas.microsoft.com/office/powerpoint/2010/main" val="3541097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23</a:t>
            </a:fld>
            <a:endParaRPr lang="zh-CN" altLang="en-US"/>
          </a:p>
        </p:txBody>
      </p:sp>
    </p:spTree>
    <p:extLst>
      <p:ext uri="{BB962C8B-B14F-4D97-AF65-F5344CB8AC3E}">
        <p14:creationId xmlns:p14="http://schemas.microsoft.com/office/powerpoint/2010/main" val="2054875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5</a:t>
            </a:fld>
            <a:endParaRPr lang="zh-CN" altLang="en-US"/>
          </a:p>
        </p:txBody>
      </p:sp>
    </p:spTree>
    <p:extLst>
      <p:ext uri="{BB962C8B-B14F-4D97-AF65-F5344CB8AC3E}">
        <p14:creationId xmlns:p14="http://schemas.microsoft.com/office/powerpoint/2010/main" val="1681929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24</a:t>
            </a:fld>
            <a:endParaRPr lang="zh-CN" altLang="en-US"/>
          </a:p>
        </p:txBody>
      </p:sp>
    </p:spTree>
    <p:extLst>
      <p:ext uri="{BB962C8B-B14F-4D97-AF65-F5344CB8AC3E}">
        <p14:creationId xmlns:p14="http://schemas.microsoft.com/office/powerpoint/2010/main" val="3507950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25</a:t>
            </a:fld>
            <a:endParaRPr lang="zh-CN" altLang="en-US"/>
          </a:p>
        </p:txBody>
      </p:sp>
    </p:spTree>
    <p:extLst>
      <p:ext uri="{BB962C8B-B14F-4D97-AF65-F5344CB8AC3E}">
        <p14:creationId xmlns:p14="http://schemas.microsoft.com/office/powerpoint/2010/main" val="16484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6</a:t>
            </a:fld>
            <a:endParaRPr lang="zh-CN" altLang="en-US"/>
          </a:p>
        </p:txBody>
      </p:sp>
    </p:spTree>
    <p:extLst>
      <p:ext uri="{BB962C8B-B14F-4D97-AF65-F5344CB8AC3E}">
        <p14:creationId xmlns:p14="http://schemas.microsoft.com/office/powerpoint/2010/main" val="2155556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7</a:t>
            </a:fld>
            <a:endParaRPr lang="zh-CN" altLang="en-US"/>
          </a:p>
        </p:txBody>
      </p:sp>
    </p:spTree>
    <p:extLst>
      <p:ext uri="{BB962C8B-B14F-4D97-AF65-F5344CB8AC3E}">
        <p14:creationId xmlns:p14="http://schemas.microsoft.com/office/powerpoint/2010/main" val="1350501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8</a:t>
            </a:fld>
            <a:endParaRPr lang="zh-CN" altLang="en-US"/>
          </a:p>
        </p:txBody>
      </p:sp>
    </p:spTree>
    <p:extLst>
      <p:ext uri="{BB962C8B-B14F-4D97-AF65-F5344CB8AC3E}">
        <p14:creationId xmlns:p14="http://schemas.microsoft.com/office/powerpoint/2010/main" val="3472789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9</a:t>
            </a:fld>
            <a:endParaRPr lang="zh-CN" altLang="en-US"/>
          </a:p>
        </p:txBody>
      </p:sp>
    </p:spTree>
    <p:extLst>
      <p:ext uri="{BB962C8B-B14F-4D97-AF65-F5344CB8AC3E}">
        <p14:creationId xmlns:p14="http://schemas.microsoft.com/office/powerpoint/2010/main" val="216148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10</a:t>
            </a:fld>
            <a:endParaRPr lang="zh-CN" altLang="en-US"/>
          </a:p>
        </p:txBody>
      </p:sp>
    </p:spTree>
    <p:extLst>
      <p:ext uri="{BB962C8B-B14F-4D97-AF65-F5344CB8AC3E}">
        <p14:creationId xmlns:p14="http://schemas.microsoft.com/office/powerpoint/2010/main" val="2431968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11</a:t>
            </a:fld>
            <a:endParaRPr lang="zh-CN" altLang="en-US"/>
          </a:p>
        </p:txBody>
      </p:sp>
    </p:spTree>
    <p:extLst>
      <p:ext uri="{BB962C8B-B14F-4D97-AF65-F5344CB8AC3E}">
        <p14:creationId xmlns:p14="http://schemas.microsoft.com/office/powerpoint/2010/main" val="1322557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E563091-C114-4F9A-BB77-18C7C23C50BB}" type="slidenum">
              <a:rPr lang="zh-CN" altLang="en-US" smtClean="0"/>
              <a:t>12</a:t>
            </a:fld>
            <a:endParaRPr lang="zh-CN" altLang="en-US"/>
          </a:p>
        </p:txBody>
      </p:sp>
    </p:spTree>
    <p:extLst>
      <p:ext uri="{BB962C8B-B14F-4D97-AF65-F5344CB8AC3E}">
        <p14:creationId xmlns:p14="http://schemas.microsoft.com/office/powerpoint/2010/main" val="2361221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1109652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314498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429167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2347582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3636077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3359606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476264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420132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240776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1651431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94C0072-DF53-4E6F-995A-C346827FC413}" type="datetimeFigureOut">
              <a:rPr lang="zh-CN" altLang="en-US" smtClean="0"/>
              <a:t>2021/9/13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2989374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55A2">
            <a:alpha val="4000"/>
          </a:srgb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4C0072-DF53-4E6F-995A-C346827FC413}" type="datetimeFigureOut">
              <a:rPr lang="zh-CN" altLang="en-US" smtClean="0"/>
              <a:t>2021/9/13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FF0199-151D-428B-8932-CF557838D6B1}" type="slidenum">
              <a:rPr lang="zh-CN" altLang="en-US" smtClean="0"/>
              <a:t>‹#›</a:t>
            </a:fld>
            <a:endParaRPr lang="zh-CN" altLang="en-US"/>
          </a:p>
        </p:txBody>
      </p:sp>
    </p:spTree>
    <p:extLst>
      <p:ext uri="{BB962C8B-B14F-4D97-AF65-F5344CB8AC3E}">
        <p14:creationId xmlns:p14="http://schemas.microsoft.com/office/powerpoint/2010/main" val="35754752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1771650" y="5378570"/>
            <a:ext cx="8648700" cy="646331"/>
          </a:xfrm>
          <a:prstGeom prst="rect">
            <a:avLst/>
          </a:prstGeom>
          <a:noFill/>
        </p:spPr>
        <p:txBody>
          <a:bodyPr wrap="square" rtlCol="0">
            <a:spAutoFit/>
          </a:bodyPr>
          <a:lstStyle/>
          <a:p>
            <a:pPr algn="ctr"/>
            <a:r>
              <a:rPr lang="zh-CN" altLang="en-US" sz="3600" b="1" dirty="0">
                <a:latin typeface="微软雅黑" panose="020B0503020204020204" pitchFamily="34" charset="-122"/>
                <a:ea typeface="微软雅黑" panose="020B0503020204020204" pitchFamily="34" charset="-122"/>
              </a:rPr>
              <a:t>使用</a:t>
            </a:r>
            <a:r>
              <a:rPr lang="en-US" altLang="zh-CN" sz="3600" b="1" dirty="0" err="1">
                <a:latin typeface="微软雅黑" panose="020B0503020204020204" pitchFamily="34" charset="-122"/>
                <a:ea typeface="微软雅黑" panose="020B0503020204020204" pitchFamily="34" charset="-122"/>
              </a:rPr>
              <a:t>PXE+Kickstart</a:t>
            </a:r>
            <a:r>
              <a:rPr lang="zh-CN" altLang="en-US" sz="3600" b="1" dirty="0">
                <a:latin typeface="微软雅黑" panose="020B0503020204020204" pitchFamily="34" charset="-122"/>
                <a:ea typeface="微软雅黑" panose="020B0503020204020204" pitchFamily="34" charset="-122"/>
              </a:rPr>
              <a:t>无人值守安装服务</a:t>
            </a:r>
          </a:p>
        </p:txBody>
      </p:sp>
      <p:sp>
        <p:nvSpPr>
          <p:cNvPr id="12" name="文本框 11"/>
          <p:cNvSpPr txBox="1"/>
          <p:nvPr/>
        </p:nvSpPr>
        <p:spPr>
          <a:xfrm>
            <a:off x="1771650" y="6017309"/>
            <a:ext cx="8648700" cy="46166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任课教师：刘遄  </a:t>
            </a:r>
            <a:r>
              <a:rPr lang="en-US" altLang="zh-CN" sz="2400" dirty="0">
                <a:latin typeface="微软雅黑" panose="020B0503020204020204" pitchFamily="34" charset="-122"/>
                <a:ea typeface="微软雅黑" panose="020B0503020204020204" pitchFamily="34" charset="-122"/>
              </a:rPr>
              <a:t>www.LinuxProbe.com</a:t>
            </a:r>
          </a:p>
        </p:txBody>
      </p:sp>
      <p:cxnSp>
        <p:nvCxnSpPr>
          <p:cNvPr id="14" name="直接连接符 13"/>
          <p:cNvCxnSpPr/>
          <p:nvPr/>
        </p:nvCxnSpPr>
        <p:spPr>
          <a:xfrm>
            <a:off x="2290762" y="6021105"/>
            <a:ext cx="7610475" cy="0"/>
          </a:xfrm>
          <a:prstGeom prst="line">
            <a:avLst/>
          </a:prstGeom>
          <a:ln w="127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ECD1F6CE-268C-498B-8BF4-5E32B6BBEE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4231429"/>
          </a:xfrm>
          <a:prstGeom prst="rect">
            <a:avLst/>
          </a:prstGeom>
        </p:spPr>
      </p:pic>
      <p:pic>
        <p:nvPicPr>
          <p:cNvPr id="9" name="图片 8">
            <a:extLst>
              <a:ext uri="{FF2B5EF4-FFF2-40B4-BE49-F238E27FC236}">
                <a16:creationId xmlns:a16="http://schemas.microsoft.com/office/drawing/2014/main" id="{B17FE2A4-1005-4006-853D-DFBDF25BD115}"/>
              </a:ext>
            </a:extLst>
          </p:cNvPr>
          <p:cNvPicPr>
            <a:picLocks noChangeAspect="1"/>
          </p:cNvPicPr>
          <p:nvPr/>
        </p:nvPicPr>
        <p:blipFill>
          <a:blip r:embed="rId3" cstate="print">
            <a:extLst>
              <a:ext uri="{28A0092B-C50C-407E-A947-70E740481C1C}">
                <a14:useLocalDpi xmlns:a14="http://schemas.microsoft.com/office/drawing/2010/main" val="0"/>
              </a:ext>
            </a:extLst>
          </a:blip>
          <a:srcRect l="21654" r="21654"/>
          <a:stretch/>
        </p:blipFill>
        <p:spPr>
          <a:xfrm>
            <a:off x="5162184" y="3304909"/>
            <a:ext cx="1867632" cy="1853040"/>
          </a:xfrm>
          <a:prstGeom prst="ellipse">
            <a:avLst/>
          </a:prstGeom>
        </p:spPr>
      </p:pic>
    </p:spTree>
    <p:extLst>
      <p:ext uri="{BB962C8B-B14F-4D97-AF65-F5344CB8AC3E}">
        <p14:creationId xmlns:p14="http://schemas.microsoft.com/office/powerpoint/2010/main" val="3088130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8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600"/>
                                        <p:tgtEl>
                                          <p:spTgt spid="11"/>
                                        </p:tgtEl>
                                      </p:cBhvr>
                                    </p:animEffect>
                                    <p:anim calcmode="lin" valueType="num">
                                      <p:cBhvr>
                                        <p:cTn id="8" dur="600" fill="hold"/>
                                        <p:tgtEl>
                                          <p:spTgt spid="11"/>
                                        </p:tgtEl>
                                        <p:attrNameLst>
                                          <p:attrName>ppt_x</p:attrName>
                                        </p:attrNameLst>
                                      </p:cBhvr>
                                      <p:tavLst>
                                        <p:tav tm="0">
                                          <p:val>
                                            <p:strVal val="#ppt_x"/>
                                          </p:val>
                                        </p:tav>
                                        <p:tav tm="100000">
                                          <p:val>
                                            <p:strVal val="#ppt_x"/>
                                          </p:val>
                                        </p:tav>
                                      </p:tavLst>
                                    </p:anim>
                                    <p:anim calcmode="lin" valueType="num">
                                      <p:cBhvr>
                                        <p:cTn id="9" dur="6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8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600"/>
                                        <p:tgtEl>
                                          <p:spTgt spid="12"/>
                                        </p:tgtEl>
                                      </p:cBhvr>
                                    </p:animEffect>
                                    <p:anim calcmode="lin" valueType="num">
                                      <p:cBhvr>
                                        <p:cTn id="13" dur="600" fill="hold"/>
                                        <p:tgtEl>
                                          <p:spTgt spid="12"/>
                                        </p:tgtEl>
                                        <p:attrNameLst>
                                          <p:attrName>ppt_x</p:attrName>
                                        </p:attrNameLst>
                                      </p:cBhvr>
                                      <p:tavLst>
                                        <p:tav tm="0">
                                          <p:val>
                                            <p:strVal val="#ppt_x"/>
                                          </p:val>
                                        </p:tav>
                                        <p:tav tm="100000">
                                          <p:val>
                                            <p:strVal val="#ppt_x"/>
                                          </p:val>
                                        </p:tav>
                                      </p:tavLst>
                                    </p:anim>
                                    <p:anim calcmode="lin" valueType="num">
                                      <p:cBhvr>
                                        <p:cTn id="14" dur="600" fill="hold"/>
                                        <p:tgtEl>
                                          <p:spTgt spid="12"/>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1000"/>
                                  </p:stCondLst>
                                  <p:childTnLst>
                                    <p:set>
                                      <p:cBhvr>
                                        <p:cTn id="16" dur="1" fill="hold">
                                          <p:stCondLst>
                                            <p:cond delay="0"/>
                                          </p:stCondLst>
                                        </p:cTn>
                                        <p:tgtEl>
                                          <p:spTgt spid="14"/>
                                        </p:tgtEl>
                                        <p:attrNameLst>
                                          <p:attrName>style.visibility</p:attrName>
                                        </p:attrNameLst>
                                      </p:cBhvr>
                                      <p:to>
                                        <p:strVal val="visible"/>
                                      </p:to>
                                    </p:set>
                                    <p:animEffect transition="in" filter="barn(outVertical)">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DHCP</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10</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17" name="矩形: 圆角 16">
            <a:extLst>
              <a:ext uri="{FF2B5EF4-FFF2-40B4-BE49-F238E27FC236}">
                <a16:creationId xmlns:a16="http://schemas.microsoft.com/office/drawing/2014/main" id="{2F798A55-A88C-48C6-A0C8-33B6FAA7B5B7}"/>
              </a:ext>
            </a:extLst>
          </p:cNvPr>
          <p:cNvSpPr/>
          <p:nvPr/>
        </p:nvSpPr>
        <p:spPr>
          <a:xfrm>
            <a:off x="7111496" y="1954722"/>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打开虚拟机的虚拟网络编辑器</a:t>
            </a:r>
          </a:p>
        </p:txBody>
      </p:sp>
      <p:sp>
        <p:nvSpPr>
          <p:cNvPr id="18" name="矩形: 圆角 17">
            <a:extLst>
              <a:ext uri="{FF2B5EF4-FFF2-40B4-BE49-F238E27FC236}">
                <a16:creationId xmlns:a16="http://schemas.microsoft.com/office/drawing/2014/main" id="{B652A220-594C-4ECD-AAC1-299A54C0D2CD}"/>
              </a:ext>
            </a:extLst>
          </p:cNvPr>
          <p:cNvSpPr/>
          <p:nvPr/>
        </p:nvSpPr>
        <p:spPr>
          <a:xfrm>
            <a:off x="7111496" y="4312692"/>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关闭虚拟机自带的</a:t>
            </a:r>
            <a:r>
              <a:rPr lang="en-US" altLang="zh-CN" dirty="0">
                <a:solidFill>
                  <a:schemeClr val="tx1"/>
                </a:solidFill>
                <a:latin typeface="微软雅黑" panose="020B0503020204020204" pitchFamily="34" charset="-122"/>
                <a:ea typeface="微软雅黑" panose="020B0503020204020204" pitchFamily="34" charset="-122"/>
              </a:rPr>
              <a:t>DHCP</a:t>
            </a:r>
            <a:r>
              <a:rPr lang="zh-CN" altLang="en-US" dirty="0">
                <a:solidFill>
                  <a:schemeClr val="tx1"/>
                </a:solidFill>
                <a:latin typeface="微软雅黑" panose="020B0503020204020204" pitchFamily="34" charset="-122"/>
                <a:ea typeface="微软雅黑" panose="020B0503020204020204" pitchFamily="34" charset="-122"/>
              </a:rPr>
              <a:t>服务</a:t>
            </a:r>
          </a:p>
        </p:txBody>
      </p:sp>
      <p:pic>
        <p:nvPicPr>
          <p:cNvPr id="5122" name="Picture 2">
            <a:extLst>
              <a:ext uri="{FF2B5EF4-FFF2-40B4-BE49-F238E27FC236}">
                <a16:creationId xmlns:a16="http://schemas.microsoft.com/office/drawing/2014/main" id="{054BE20B-EEE3-41CE-A88E-D403E01495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4214" y="1910839"/>
            <a:ext cx="5218459" cy="932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图片 421" descr="说明: 第19章 使用PXE+Kickstart无人值守安装服务第19章 使用PXE+Kickstart无人值守安装服务">
            <a:extLst>
              <a:ext uri="{FF2B5EF4-FFF2-40B4-BE49-F238E27FC236}">
                <a16:creationId xmlns:a16="http://schemas.microsoft.com/office/drawing/2014/main" id="{8F87F0FE-D177-4F1D-8D6B-60E29AB667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5784" y="3161485"/>
            <a:ext cx="3615319" cy="3147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6640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DHCP</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14" name="矩形: 圆角 13">
            <a:extLst>
              <a:ext uri="{FF2B5EF4-FFF2-40B4-BE49-F238E27FC236}">
                <a16:creationId xmlns:a16="http://schemas.microsoft.com/office/drawing/2014/main" id="{7BDB7640-EAB7-4342-9677-34C8F0C575FA}"/>
              </a:ext>
            </a:extLst>
          </p:cNvPr>
          <p:cNvSpPr/>
          <p:nvPr/>
        </p:nvSpPr>
        <p:spPr>
          <a:xfrm>
            <a:off x="707173" y="1270127"/>
            <a:ext cx="2622802" cy="5038598"/>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5" name="文本框 14">
            <a:extLst>
              <a:ext uri="{FF2B5EF4-FFF2-40B4-BE49-F238E27FC236}">
                <a16:creationId xmlns:a16="http://schemas.microsoft.com/office/drawing/2014/main" id="{3BA63C16-E709-4F10-97BA-02279F47B036}"/>
              </a:ext>
            </a:extLst>
          </p:cNvPr>
          <p:cNvSpPr txBox="1"/>
          <p:nvPr/>
        </p:nvSpPr>
        <p:spPr>
          <a:xfrm>
            <a:off x="827850" y="2118617"/>
            <a:ext cx="2351653" cy="411151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 + </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无人值守安装系统还会用到诸如</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sips</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slp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mountd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等多项相关的服务协议，因此本实验会临时关闭</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firewalld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防火墙，以便数据能够正常地传送。当挂载好光盘镜像并把仓库文件配置妥当后，就可以安装</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DHCP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服务程序软件包了。</a:t>
            </a:r>
          </a:p>
        </p:txBody>
      </p:sp>
      <p:sp>
        <p:nvSpPr>
          <p:cNvPr id="16" name="任意多边形: 形状 15">
            <a:extLst>
              <a:ext uri="{FF2B5EF4-FFF2-40B4-BE49-F238E27FC236}">
                <a16:creationId xmlns:a16="http://schemas.microsoft.com/office/drawing/2014/main" id="{45EA345C-1627-4D89-836F-2D7BF09E6855}"/>
              </a:ext>
            </a:extLst>
          </p:cNvPr>
          <p:cNvSpPr/>
          <p:nvPr/>
        </p:nvSpPr>
        <p:spPr>
          <a:xfrm>
            <a:off x="695325" y="1270128"/>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9" name="文本框 18">
            <a:extLst>
              <a:ext uri="{FF2B5EF4-FFF2-40B4-BE49-F238E27FC236}">
                <a16:creationId xmlns:a16="http://schemas.microsoft.com/office/drawing/2014/main" id="{8C35DB39-B095-4972-8CA1-A1A4E1886B2D}"/>
              </a:ext>
            </a:extLst>
          </p:cNvPr>
          <p:cNvSpPr txBox="1"/>
          <p:nvPr/>
        </p:nvSpPr>
        <p:spPr>
          <a:xfrm>
            <a:off x="827850" y="1536813"/>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1</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20" name="矩形: 圆角 19">
            <a:extLst>
              <a:ext uri="{FF2B5EF4-FFF2-40B4-BE49-F238E27FC236}">
                <a16:creationId xmlns:a16="http://schemas.microsoft.com/office/drawing/2014/main" id="{7BAA50A1-34C1-47DB-A38C-20499EDF1C2D}"/>
              </a:ext>
            </a:extLst>
          </p:cNvPr>
          <p:cNvSpPr/>
          <p:nvPr/>
        </p:nvSpPr>
        <p:spPr>
          <a:xfrm>
            <a:off x="3461678" y="1270127"/>
            <a:ext cx="2622802" cy="5038598"/>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029EAE96-93F3-4AA8-920A-870B6609DD8C}"/>
              </a:ext>
            </a:extLst>
          </p:cNvPr>
          <p:cNvSpPr txBox="1"/>
          <p:nvPr/>
        </p:nvSpPr>
        <p:spPr>
          <a:xfrm>
            <a:off x="3582355" y="2118617"/>
            <a:ext cx="2351653" cy="4111510"/>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允许了</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BOOTP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引导程序协议，旨在让局域网内暂时没有操作系统的主机也能获取静态</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IP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地址；在配置文件的最下面加载了引导驱动文件</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pxelinux.0</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，其目的是让客户端主机获取到</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IP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地址后主动获取引导驱动文件，自行进入下一步的安装过程。</a:t>
            </a:r>
          </a:p>
        </p:txBody>
      </p:sp>
      <p:sp>
        <p:nvSpPr>
          <p:cNvPr id="22" name="任意多边形: 形状 21">
            <a:extLst>
              <a:ext uri="{FF2B5EF4-FFF2-40B4-BE49-F238E27FC236}">
                <a16:creationId xmlns:a16="http://schemas.microsoft.com/office/drawing/2014/main" id="{95AB054D-CEFA-4EEB-9C0A-F72A2F5FDE03}"/>
              </a:ext>
            </a:extLst>
          </p:cNvPr>
          <p:cNvSpPr/>
          <p:nvPr/>
        </p:nvSpPr>
        <p:spPr>
          <a:xfrm>
            <a:off x="3449830" y="1270128"/>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3" name="文本框 22">
            <a:extLst>
              <a:ext uri="{FF2B5EF4-FFF2-40B4-BE49-F238E27FC236}">
                <a16:creationId xmlns:a16="http://schemas.microsoft.com/office/drawing/2014/main" id="{B615E6A5-BB30-4D8F-B662-7EA5A2070BFE}"/>
              </a:ext>
            </a:extLst>
          </p:cNvPr>
          <p:cNvSpPr txBox="1"/>
          <p:nvPr/>
        </p:nvSpPr>
        <p:spPr>
          <a:xfrm>
            <a:off x="3582355" y="1536813"/>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24" name="矩形: 圆角 23">
            <a:extLst>
              <a:ext uri="{FF2B5EF4-FFF2-40B4-BE49-F238E27FC236}">
                <a16:creationId xmlns:a16="http://schemas.microsoft.com/office/drawing/2014/main" id="{DC902ECA-4EDE-4EE9-A086-F4B763860331}"/>
              </a:ext>
            </a:extLst>
          </p:cNvPr>
          <p:cNvSpPr/>
          <p:nvPr/>
        </p:nvSpPr>
        <p:spPr>
          <a:xfrm>
            <a:off x="6216183" y="1270127"/>
            <a:ext cx="2622802" cy="5038598"/>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5" name="文本框 24">
            <a:extLst>
              <a:ext uri="{FF2B5EF4-FFF2-40B4-BE49-F238E27FC236}">
                <a16:creationId xmlns:a16="http://schemas.microsoft.com/office/drawing/2014/main" id="{A6B365F5-E0CE-41AB-BD2E-A359A802A5E3}"/>
              </a:ext>
            </a:extLst>
          </p:cNvPr>
          <p:cNvSpPr txBox="1"/>
          <p:nvPr/>
        </p:nvSpPr>
        <p:spPr>
          <a:xfrm>
            <a:off x="6336860" y="2118617"/>
            <a:ext cx="2351653" cy="3372846"/>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在确认</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DHCP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服务程序的参数都填写正确后，重新启动该服务程序，并将其添加到开机启动项中。这样在设备下一次重启之后，可以在无须人工干预的情况下，自动为客户端主机安装系统。</a:t>
            </a:r>
          </a:p>
        </p:txBody>
      </p:sp>
      <p:sp>
        <p:nvSpPr>
          <p:cNvPr id="26" name="任意多边形: 形状 25">
            <a:extLst>
              <a:ext uri="{FF2B5EF4-FFF2-40B4-BE49-F238E27FC236}">
                <a16:creationId xmlns:a16="http://schemas.microsoft.com/office/drawing/2014/main" id="{C744E092-AA55-4901-ACC2-053C4DB2F7FC}"/>
              </a:ext>
            </a:extLst>
          </p:cNvPr>
          <p:cNvSpPr/>
          <p:nvPr/>
        </p:nvSpPr>
        <p:spPr>
          <a:xfrm>
            <a:off x="6204335" y="1270128"/>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7" name="文本框 26">
            <a:extLst>
              <a:ext uri="{FF2B5EF4-FFF2-40B4-BE49-F238E27FC236}">
                <a16:creationId xmlns:a16="http://schemas.microsoft.com/office/drawing/2014/main" id="{690EAC6C-2A0B-480F-8F87-774848F14F49}"/>
              </a:ext>
            </a:extLst>
          </p:cNvPr>
          <p:cNvSpPr txBox="1"/>
          <p:nvPr/>
        </p:nvSpPr>
        <p:spPr>
          <a:xfrm>
            <a:off x="6336860" y="1536813"/>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28" name="矩形: 圆角 27">
            <a:extLst>
              <a:ext uri="{FF2B5EF4-FFF2-40B4-BE49-F238E27FC236}">
                <a16:creationId xmlns:a16="http://schemas.microsoft.com/office/drawing/2014/main" id="{0780D3AA-DEED-4CCB-BFF4-9EF78B8C42B6}"/>
              </a:ext>
            </a:extLst>
          </p:cNvPr>
          <p:cNvSpPr/>
          <p:nvPr/>
        </p:nvSpPr>
        <p:spPr>
          <a:xfrm>
            <a:off x="8970687" y="1270127"/>
            <a:ext cx="2622802" cy="5038598"/>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9" name="文本框 28">
            <a:extLst>
              <a:ext uri="{FF2B5EF4-FFF2-40B4-BE49-F238E27FC236}">
                <a16:creationId xmlns:a16="http://schemas.microsoft.com/office/drawing/2014/main" id="{7557D5F4-F167-4013-871D-E9AA73ED9C3E}"/>
              </a:ext>
            </a:extLst>
          </p:cNvPr>
          <p:cNvSpPr txBox="1"/>
          <p:nvPr/>
        </p:nvSpPr>
        <p:spPr>
          <a:xfrm>
            <a:off x="9091364" y="2118617"/>
            <a:ext cx="2351653" cy="263418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建议在启动</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dhcpd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后查看一下服务状态，以免后续实验中客户端分配不到网卡信息。若输出状态为“</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active (running)”</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则表示服务已经正常运行。</a:t>
            </a:r>
          </a:p>
        </p:txBody>
      </p:sp>
      <p:sp>
        <p:nvSpPr>
          <p:cNvPr id="30" name="任意多边形: 形状 29">
            <a:extLst>
              <a:ext uri="{FF2B5EF4-FFF2-40B4-BE49-F238E27FC236}">
                <a16:creationId xmlns:a16="http://schemas.microsoft.com/office/drawing/2014/main" id="{D9C224A1-65FE-46D5-934A-313B3E534A08}"/>
              </a:ext>
            </a:extLst>
          </p:cNvPr>
          <p:cNvSpPr/>
          <p:nvPr/>
        </p:nvSpPr>
        <p:spPr>
          <a:xfrm>
            <a:off x="8958839" y="1270128"/>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5" name="文本框 34">
            <a:extLst>
              <a:ext uri="{FF2B5EF4-FFF2-40B4-BE49-F238E27FC236}">
                <a16:creationId xmlns:a16="http://schemas.microsoft.com/office/drawing/2014/main" id="{108E269D-E420-4D49-A39F-3FB1CB5997F6}"/>
              </a:ext>
            </a:extLst>
          </p:cNvPr>
          <p:cNvSpPr txBox="1"/>
          <p:nvPr/>
        </p:nvSpPr>
        <p:spPr>
          <a:xfrm>
            <a:off x="9091364" y="1536813"/>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4</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Tree>
    <p:extLst>
      <p:ext uri="{BB962C8B-B14F-4D97-AF65-F5344CB8AC3E}">
        <p14:creationId xmlns:p14="http://schemas.microsoft.com/office/powerpoint/2010/main" val="26711560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TFTP</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a:extLst>
              <a:ext uri="{FF2B5EF4-FFF2-40B4-BE49-F238E27FC236}">
                <a16:creationId xmlns:a16="http://schemas.microsoft.com/office/drawing/2014/main" id="{0DEFFCFD-B8D3-4A98-B44C-ADE46C45A073}"/>
              </a:ext>
            </a:extLst>
          </p:cNvPr>
          <p:cNvGrpSpPr/>
          <p:nvPr/>
        </p:nvGrpSpPr>
        <p:grpSpPr>
          <a:xfrm>
            <a:off x="884168" y="1456889"/>
            <a:ext cx="3277305" cy="4325200"/>
            <a:chOff x="695325" y="1834576"/>
            <a:chExt cx="3277305" cy="3853493"/>
          </a:xfrm>
        </p:grpSpPr>
        <p:sp>
          <p:nvSpPr>
            <p:cNvPr id="37" name="矩形: 圆角 36">
              <a:extLst>
                <a:ext uri="{FF2B5EF4-FFF2-40B4-BE49-F238E27FC236}">
                  <a16:creationId xmlns:a16="http://schemas.microsoft.com/office/drawing/2014/main" id="{6187C353-C08B-4D27-9A4A-B7CD115B3F4F}"/>
                </a:ext>
              </a:extLst>
            </p:cNvPr>
            <p:cNvSpPr/>
            <p:nvPr/>
          </p:nvSpPr>
          <p:spPr>
            <a:xfrm>
              <a:off x="707173" y="1834576"/>
              <a:ext cx="3257133" cy="3853493"/>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8" name="文本框 37">
              <a:extLst>
                <a:ext uri="{FF2B5EF4-FFF2-40B4-BE49-F238E27FC236}">
                  <a16:creationId xmlns:a16="http://schemas.microsoft.com/office/drawing/2014/main" id="{557EC5A1-E1BD-4027-81E8-E4617BD98FA5}"/>
                </a:ext>
              </a:extLst>
            </p:cNvPr>
            <p:cNvSpPr txBox="1"/>
            <p:nvPr/>
          </p:nvSpPr>
          <p:spPr>
            <a:xfrm>
              <a:off x="827851" y="2683066"/>
              <a:ext cx="3058350" cy="300500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作为一种基于</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UDP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协议的简单文件传输协议，不需要进行用户认证即可获取到所需的文件资源。因此接下来配置</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服务程序，为客户端主机提供引导及驱动文件。当客户端主机有了基本的驱动程序之后，再通过</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服务程序将完整的光盘镜像文件传输过去。</a:t>
              </a:r>
            </a:p>
          </p:txBody>
        </p:sp>
        <p:sp>
          <p:nvSpPr>
            <p:cNvPr id="39" name="任意多边形: 形状 38">
              <a:extLst>
                <a:ext uri="{FF2B5EF4-FFF2-40B4-BE49-F238E27FC236}">
                  <a16:creationId xmlns:a16="http://schemas.microsoft.com/office/drawing/2014/main" id="{415310B4-1C3C-4810-BFA9-428C13AAFB53}"/>
                </a:ext>
              </a:extLst>
            </p:cNvPr>
            <p:cNvSpPr/>
            <p:nvPr/>
          </p:nvSpPr>
          <p:spPr>
            <a:xfrm>
              <a:off x="695325" y="1834577"/>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0" name="文本框 39">
              <a:extLst>
                <a:ext uri="{FF2B5EF4-FFF2-40B4-BE49-F238E27FC236}">
                  <a16:creationId xmlns:a16="http://schemas.microsoft.com/office/drawing/2014/main" id="{89172B38-6110-4B81-A630-51D8DFC416F3}"/>
                </a:ext>
              </a:extLst>
            </p:cNvPr>
            <p:cNvSpPr txBox="1"/>
            <p:nvPr/>
          </p:nvSpPr>
          <p:spPr>
            <a:xfrm>
              <a:off x="827850" y="2101262"/>
              <a:ext cx="856325" cy="38653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1</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grpSp>
      <p:grpSp>
        <p:nvGrpSpPr>
          <p:cNvPr id="41" name="组合 40">
            <a:extLst>
              <a:ext uri="{FF2B5EF4-FFF2-40B4-BE49-F238E27FC236}">
                <a16:creationId xmlns:a16="http://schemas.microsoft.com/office/drawing/2014/main" id="{D7978B38-3C95-429C-B9B5-0650C541A29F}"/>
              </a:ext>
            </a:extLst>
          </p:cNvPr>
          <p:cNvGrpSpPr/>
          <p:nvPr/>
        </p:nvGrpSpPr>
        <p:grpSpPr>
          <a:xfrm>
            <a:off x="4439533" y="1456889"/>
            <a:ext cx="3277305" cy="4325200"/>
            <a:chOff x="695325" y="1834576"/>
            <a:chExt cx="3277305" cy="4325200"/>
          </a:xfrm>
        </p:grpSpPr>
        <p:sp>
          <p:nvSpPr>
            <p:cNvPr id="42" name="矩形: 圆角 41">
              <a:extLst>
                <a:ext uri="{FF2B5EF4-FFF2-40B4-BE49-F238E27FC236}">
                  <a16:creationId xmlns:a16="http://schemas.microsoft.com/office/drawing/2014/main" id="{D6C715BF-557F-45F5-87CA-0623808D6238}"/>
                </a:ext>
              </a:extLst>
            </p:cNvPr>
            <p:cNvSpPr/>
            <p:nvPr/>
          </p:nvSpPr>
          <p:spPr>
            <a:xfrm>
              <a:off x="707173" y="1834576"/>
              <a:ext cx="3257133" cy="4325200"/>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3" name="文本框 42">
              <a:extLst>
                <a:ext uri="{FF2B5EF4-FFF2-40B4-BE49-F238E27FC236}">
                  <a16:creationId xmlns:a16="http://schemas.microsoft.com/office/drawing/2014/main" id="{6BE3CCFA-E4D9-4997-A090-791E301E4DA6}"/>
                </a:ext>
              </a:extLst>
            </p:cNvPr>
            <p:cNvSpPr txBox="1"/>
            <p:nvPr/>
          </p:nvSpPr>
          <p:spPr>
            <a:xfrm>
              <a:off x="827851" y="2683066"/>
              <a:ext cx="3058350" cy="3372846"/>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的运行和关闭是由</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xinetd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网络守护进程服务来管理的。</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xinetd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服务程序会同时监听系统的多个端口，然后根据用户请求的端口号调取相应的服务程序来响应用户的请求。需要开启</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服务程序时，只需在</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xinetd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服务程序的配置文件中把</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disable</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参数改成</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no</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就可以了。</a:t>
              </a:r>
            </a:p>
          </p:txBody>
        </p:sp>
        <p:sp>
          <p:nvSpPr>
            <p:cNvPr id="44" name="任意多边形: 形状 43">
              <a:extLst>
                <a:ext uri="{FF2B5EF4-FFF2-40B4-BE49-F238E27FC236}">
                  <a16:creationId xmlns:a16="http://schemas.microsoft.com/office/drawing/2014/main" id="{6E90C69F-77A0-42A3-A228-BCC1AC364388}"/>
                </a:ext>
              </a:extLst>
            </p:cNvPr>
            <p:cNvSpPr/>
            <p:nvPr/>
          </p:nvSpPr>
          <p:spPr>
            <a:xfrm>
              <a:off x="695325" y="1834577"/>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5" name="文本框 44">
              <a:extLst>
                <a:ext uri="{FF2B5EF4-FFF2-40B4-BE49-F238E27FC236}">
                  <a16:creationId xmlns:a16="http://schemas.microsoft.com/office/drawing/2014/main" id="{31054C69-C903-4002-A008-44C07EDBBBB0}"/>
                </a:ext>
              </a:extLst>
            </p:cNvPr>
            <p:cNvSpPr txBox="1"/>
            <p:nvPr/>
          </p:nvSpPr>
          <p:spPr>
            <a:xfrm>
              <a:off x="827850" y="2101262"/>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grpSp>
      <p:grpSp>
        <p:nvGrpSpPr>
          <p:cNvPr id="46" name="组合 45">
            <a:extLst>
              <a:ext uri="{FF2B5EF4-FFF2-40B4-BE49-F238E27FC236}">
                <a16:creationId xmlns:a16="http://schemas.microsoft.com/office/drawing/2014/main" id="{BC0F739D-9449-475F-AD98-6591442A7C02}"/>
              </a:ext>
            </a:extLst>
          </p:cNvPr>
          <p:cNvGrpSpPr/>
          <p:nvPr/>
        </p:nvGrpSpPr>
        <p:grpSpPr>
          <a:xfrm>
            <a:off x="7994898" y="1456889"/>
            <a:ext cx="3277305" cy="4325200"/>
            <a:chOff x="695325" y="1834576"/>
            <a:chExt cx="3277305" cy="3969876"/>
          </a:xfrm>
        </p:grpSpPr>
        <p:sp>
          <p:nvSpPr>
            <p:cNvPr id="47" name="矩形: 圆角 46">
              <a:extLst>
                <a:ext uri="{FF2B5EF4-FFF2-40B4-BE49-F238E27FC236}">
                  <a16:creationId xmlns:a16="http://schemas.microsoft.com/office/drawing/2014/main" id="{ACB30B08-0164-4363-BD1B-F1079DD5747C}"/>
                </a:ext>
              </a:extLst>
            </p:cNvPr>
            <p:cNvSpPr/>
            <p:nvPr/>
          </p:nvSpPr>
          <p:spPr>
            <a:xfrm>
              <a:off x="707173" y="1834576"/>
              <a:ext cx="3257133" cy="396987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8" name="文本框 47">
              <a:extLst>
                <a:ext uri="{FF2B5EF4-FFF2-40B4-BE49-F238E27FC236}">
                  <a16:creationId xmlns:a16="http://schemas.microsoft.com/office/drawing/2014/main" id="{60238854-4047-4B5A-B032-4BCCB5649F97}"/>
                </a:ext>
              </a:extLst>
            </p:cNvPr>
            <p:cNvSpPr txBox="1"/>
            <p:nvPr/>
          </p:nvSpPr>
          <p:spPr>
            <a:xfrm>
              <a:off x="827851" y="2683066"/>
              <a:ext cx="3058350" cy="1156855"/>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保存配置文件并退出，然后重启</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xinetd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服务程序，并将其加入到开机启动项中。</a:t>
              </a:r>
            </a:p>
          </p:txBody>
        </p:sp>
        <p:sp>
          <p:nvSpPr>
            <p:cNvPr id="49" name="任意多边形: 形状 48">
              <a:extLst>
                <a:ext uri="{FF2B5EF4-FFF2-40B4-BE49-F238E27FC236}">
                  <a16:creationId xmlns:a16="http://schemas.microsoft.com/office/drawing/2014/main" id="{6EBDE342-E71E-46A5-A9BD-004878643D37}"/>
                </a:ext>
              </a:extLst>
            </p:cNvPr>
            <p:cNvSpPr/>
            <p:nvPr/>
          </p:nvSpPr>
          <p:spPr>
            <a:xfrm>
              <a:off x="695325" y="1834577"/>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50" name="文本框 49">
              <a:extLst>
                <a:ext uri="{FF2B5EF4-FFF2-40B4-BE49-F238E27FC236}">
                  <a16:creationId xmlns:a16="http://schemas.microsoft.com/office/drawing/2014/main" id="{E66EB361-7BB3-4DC3-B9B7-068197DAFD70}"/>
                </a:ext>
              </a:extLst>
            </p:cNvPr>
            <p:cNvSpPr txBox="1"/>
            <p:nvPr/>
          </p:nvSpPr>
          <p:spPr>
            <a:xfrm>
              <a:off x="827850" y="2101262"/>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grpSp>
    </p:spTree>
    <p:extLst>
      <p:ext uri="{BB962C8B-B14F-4D97-AF65-F5344CB8AC3E}">
        <p14:creationId xmlns:p14="http://schemas.microsoft.com/office/powerpoint/2010/main" val="7204120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err="1">
                <a:solidFill>
                  <a:schemeClr val="tx1">
                    <a:lumMod val="95000"/>
                    <a:lumOff val="5000"/>
                  </a:schemeClr>
                </a:solidFill>
                <a:latin typeface="微软雅黑" panose="020B0503020204020204" pitchFamily="34" charset="-122"/>
                <a:ea typeface="微软雅黑" panose="020B0503020204020204" pitchFamily="34" charset="-122"/>
              </a:rPr>
              <a:t>SYSLinux</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5" name="矩形: 圆角 24">
            <a:extLst>
              <a:ext uri="{FF2B5EF4-FFF2-40B4-BE49-F238E27FC236}">
                <a16:creationId xmlns:a16="http://schemas.microsoft.com/office/drawing/2014/main" id="{29633D22-B114-4D0C-BC4D-D760685C587C}"/>
              </a:ext>
            </a:extLst>
          </p:cNvPr>
          <p:cNvSpPr/>
          <p:nvPr/>
        </p:nvSpPr>
        <p:spPr>
          <a:xfrm>
            <a:off x="1208418" y="1545208"/>
            <a:ext cx="4662291" cy="4229427"/>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6" name="文本框 25">
            <a:extLst>
              <a:ext uri="{FF2B5EF4-FFF2-40B4-BE49-F238E27FC236}">
                <a16:creationId xmlns:a16="http://schemas.microsoft.com/office/drawing/2014/main" id="{B608C794-97B1-4171-9C9B-CCF45153E970}"/>
              </a:ext>
            </a:extLst>
          </p:cNvPr>
          <p:cNvSpPr txBox="1"/>
          <p:nvPr/>
        </p:nvSpPr>
        <p:spPr>
          <a:xfrm>
            <a:off x="1361134" y="2353942"/>
            <a:ext cx="4323400" cy="2264851"/>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SYSLinux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是一个用于提供引导加载的服务程序。</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与其说</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SYSLinux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是一个服务程序，不如说是一个包含了很多引导文件的文件夹。</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在安装好</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SYSLinux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服务程序后，</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usr</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/share/</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syslinux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目录中会出现很多引导文件。</a:t>
            </a:r>
          </a:p>
        </p:txBody>
      </p:sp>
      <p:sp>
        <p:nvSpPr>
          <p:cNvPr id="27" name="任意多边形: 形状 26">
            <a:extLst>
              <a:ext uri="{FF2B5EF4-FFF2-40B4-BE49-F238E27FC236}">
                <a16:creationId xmlns:a16="http://schemas.microsoft.com/office/drawing/2014/main" id="{1BBB5403-4A5E-4A9D-ADDF-549EAEA5CA41}"/>
              </a:ext>
            </a:extLst>
          </p:cNvPr>
          <p:cNvSpPr/>
          <p:nvPr/>
        </p:nvSpPr>
        <p:spPr>
          <a:xfrm>
            <a:off x="1196570" y="1545209"/>
            <a:ext cx="4691164"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8" name="文本框 27">
            <a:extLst>
              <a:ext uri="{FF2B5EF4-FFF2-40B4-BE49-F238E27FC236}">
                <a16:creationId xmlns:a16="http://schemas.microsoft.com/office/drawing/2014/main" id="{3AF3B5F8-5E57-4746-ADC7-130C0722D4B8}"/>
              </a:ext>
            </a:extLst>
          </p:cNvPr>
          <p:cNvSpPr txBox="1"/>
          <p:nvPr/>
        </p:nvSpPr>
        <p:spPr>
          <a:xfrm>
            <a:off x="1329096" y="1811894"/>
            <a:ext cx="135665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rPr>
              <a:t>SYSLinux</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9" name="矩形: 圆角 28">
            <a:extLst>
              <a:ext uri="{FF2B5EF4-FFF2-40B4-BE49-F238E27FC236}">
                <a16:creationId xmlns:a16="http://schemas.microsoft.com/office/drawing/2014/main" id="{103B3DC5-9348-452D-BD82-4C320492E1AA}"/>
              </a:ext>
            </a:extLst>
          </p:cNvPr>
          <p:cNvSpPr/>
          <p:nvPr/>
        </p:nvSpPr>
        <p:spPr>
          <a:xfrm>
            <a:off x="6276628" y="1545208"/>
            <a:ext cx="4662291" cy="4229427"/>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0" name="文本框 29">
            <a:extLst>
              <a:ext uri="{FF2B5EF4-FFF2-40B4-BE49-F238E27FC236}">
                <a16:creationId xmlns:a16="http://schemas.microsoft.com/office/drawing/2014/main" id="{CF40522F-FB34-4DFE-8EEA-4F9636A4BBE5}"/>
              </a:ext>
            </a:extLst>
          </p:cNvPr>
          <p:cNvSpPr txBox="1"/>
          <p:nvPr/>
        </p:nvSpPr>
        <p:spPr>
          <a:xfrm>
            <a:off x="6429344" y="2353942"/>
            <a:ext cx="4323400" cy="3003515"/>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把</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SYSLinux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提供的引导文件复制到</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服务程序的默认目录中，这样客户端主机就能够顺利地获取到引导文件了。</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另外在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RHEL 8</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系统光盘镜像中也有一些需要调取的引导文件。</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确认光盘镜像已经被挂载到</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/media/</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cdrom</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目录后，使用复制命令将光盘镜像中自带的一些引导文件也复制到</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服务程序的默认目录中。</a:t>
            </a:r>
          </a:p>
        </p:txBody>
      </p:sp>
      <p:sp>
        <p:nvSpPr>
          <p:cNvPr id="35" name="任意多边形: 形状 34">
            <a:extLst>
              <a:ext uri="{FF2B5EF4-FFF2-40B4-BE49-F238E27FC236}">
                <a16:creationId xmlns:a16="http://schemas.microsoft.com/office/drawing/2014/main" id="{99EBD00E-FC9D-4ECC-99D4-E54B2C5F987F}"/>
              </a:ext>
            </a:extLst>
          </p:cNvPr>
          <p:cNvSpPr/>
          <p:nvPr/>
        </p:nvSpPr>
        <p:spPr>
          <a:xfrm>
            <a:off x="6264780" y="1545209"/>
            <a:ext cx="4691164"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51" name="文本框 50">
            <a:extLst>
              <a:ext uri="{FF2B5EF4-FFF2-40B4-BE49-F238E27FC236}">
                <a16:creationId xmlns:a16="http://schemas.microsoft.com/office/drawing/2014/main" id="{A547FF99-F214-48E5-8CDF-F3415F41D8DB}"/>
              </a:ext>
            </a:extLst>
          </p:cNvPr>
          <p:cNvSpPr txBox="1"/>
          <p:nvPr/>
        </p:nvSpPr>
        <p:spPr>
          <a:xfrm>
            <a:off x="6397306" y="1811894"/>
            <a:ext cx="121058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引导文件</a:t>
            </a:r>
          </a:p>
        </p:txBody>
      </p:sp>
    </p:spTree>
    <p:extLst>
      <p:ext uri="{BB962C8B-B14F-4D97-AF65-F5344CB8AC3E}">
        <p14:creationId xmlns:p14="http://schemas.microsoft.com/office/powerpoint/2010/main" val="7634375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err="1">
                <a:solidFill>
                  <a:schemeClr val="tx1">
                    <a:lumMod val="95000"/>
                    <a:lumOff val="5000"/>
                  </a:schemeClr>
                </a:solidFill>
                <a:latin typeface="微软雅黑" panose="020B0503020204020204" pitchFamily="34" charset="-122"/>
                <a:ea typeface="微软雅黑" panose="020B0503020204020204" pitchFamily="34" charset="-122"/>
              </a:rPr>
              <a:t>SYSLinux</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pic>
        <p:nvPicPr>
          <p:cNvPr id="1026" name="图片 422" descr="说明: 第19章 使用PXE+Kickstart无人值守安装服务第19章 使用PXE+Kickstart无人值守安装服务">
            <a:extLst>
              <a:ext uri="{FF2B5EF4-FFF2-40B4-BE49-F238E27FC236}">
                <a16:creationId xmlns:a16="http://schemas.microsoft.com/office/drawing/2014/main" id="{D7111700-1A11-4FA0-8BA1-250C126E4A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1921" y="1449318"/>
            <a:ext cx="5288158" cy="3959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矩形: 圆角 18">
            <a:extLst>
              <a:ext uri="{FF2B5EF4-FFF2-40B4-BE49-F238E27FC236}">
                <a16:creationId xmlns:a16="http://schemas.microsoft.com/office/drawing/2014/main" id="{5145B62E-FD74-4F75-9282-24DD2281C485}"/>
              </a:ext>
            </a:extLst>
          </p:cNvPr>
          <p:cNvSpPr/>
          <p:nvPr/>
        </p:nvSpPr>
        <p:spPr>
          <a:xfrm>
            <a:off x="4663137" y="5694732"/>
            <a:ext cx="2865726" cy="487407"/>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微软雅黑" panose="020B0503020204020204" pitchFamily="34" charset="-122"/>
                <a:ea typeface="微软雅黑" panose="020B0503020204020204" pitchFamily="34" charset="-122"/>
              </a:rPr>
              <a:t>Linux</a:t>
            </a:r>
            <a:r>
              <a:rPr lang="zh-CN" altLang="en-US" dirty="0">
                <a:solidFill>
                  <a:schemeClr val="tx1"/>
                </a:solidFill>
                <a:latin typeface="微软雅黑" panose="020B0503020204020204" pitchFamily="34" charset="-122"/>
                <a:ea typeface="微软雅黑" panose="020B0503020204020204" pitchFamily="34" charset="-122"/>
              </a:rPr>
              <a:t>系统的引导菜单界面</a:t>
            </a:r>
          </a:p>
        </p:txBody>
      </p:sp>
    </p:spTree>
    <p:extLst>
      <p:ext uri="{BB962C8B-B14F-4D97-AF65-F5344CB8AC3E}">
        <p14:creationId xmlns:p14="http://schemas.microsoft.com/office/powerpoint/2010/main" val="42063217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err="1">
                <a:solidFill>
                  <a:schemeClr val="tx1">
                    <a:lumMod val="95000"/>
                    <a:lumOff val="5000"/>
                  </a:schemeClr>
                </a:solidFill>
                <a:latin typeface="微软雅黑" panose="020B0503020204020204" pitchFamily="34" charset="-122"/>
                <a:ea typeface="微软雅黑" panose="020B0503020204020204" pitchFamily="34" charset="-122"/>
              </a:rPr>
              <a:t>vsftpd</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15</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18" name="矩形: 圆角 17">
            <a:extLst>
              <a:ext uri="{FF2B5EF4-FFF2-40B4-BE49-F238E27FC236}">
                <a16:creationId xmlns:a16="http://schemas.microsoft.com/office/drawing/2014/main" id="{1EB13605-2C44-4A1A-8A89-F10FDA150441}"/>
              </a:ext>
            </a:extLst>
          </p:cNvPr>
          <p:cNvSpPr/>
          <p:nvPr/>
        </p:nvSpPr>
        <p:spPr>
          <a:xfrm>
            <a:off x="707173" y="1576159"/>
            <a:ext cx="2622802" cy="43177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9" name="文本框 18">
            <a:extLst>
              <a:ext uri="{FF2B5EF4-FFF2-40B4-BE49-F238E27FC236}">
                <a16:creationId xmlns:a16="http://schemas.microsoft.com/office/drawing/2014/main" id="{BEB39574-2D8B-491E-80D5-951C1549533C}"/>
              </a:ext>
            </a:extLst>
          </p:cNvPr>
          <p:cNvSpPr txBox="1"/>
          <p:nvPr/>
        </p:nvSpPr>
        <p:spPr>
          <a:xfrm>
            <a:off x="827850" y="2424649"/>
            <a:ext cx="2351653" cy="3372846"/>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在这套无人值守安装系统的服务中，光盘镜像是通过</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协议传输的，因此势必要用到</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服务程序。也可以使用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httpd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服务程序来提供</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Web</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网站访问的方式，能确保将光盘镜像顺利传输给客户端主机即可。</a:t>
            </a:r>
          </a:p>
        </p:txBody>
      </p:sp>
      <p:sp>
        <p:nvSpPr>
          <p:cNvPr id="20" name="任意多边形: 形状 19">
            <a:extLst>
              <a:ext uri="{FF2B5EF4-FFF2-40B4-BE49-F238E27FC236}">
                <a16:creationId xmlns:a16="http://schemas.microsoft.com/office/drawing/2014/main" id="{9C28D836-D9A8-4754-85D3-5B4AB0EB73A2}"/>
              </a:ext>
            </a:extLst>
          </p:cNvPr>
          <p:cNvSpPr/>
          <p:nvPr/>
        </p:nvSpPr>
        <p:spPr>
          <a:xfrm>
            <a:off x="695325" y="1576160"/>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DFE971A9-B7C8-48D4-B788-04B37A8283F9}"/>
              </a:ext>
            </a:extLst>
          </p:cNvPr>
          <p:cNvSpPr txBox="1"/>
          <p:nvPr/>
        </p:nvSpPr>
        <p:spPr>
          <a:xfrm>
            <a:off x="827850" y="1842845"/>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1</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22" name="矩形: 圆角 21">
            <a:extLst>
              <a:ext uri="{FF2B5EF4-FFF2-40B4-BE49-F238E27FC236}">
                <a16:creationId xmlns:a16="http://schemas.microsoft.com/office/drawing/2014/main" id="{62BFCDDE-7A2F-40D1-9529-4914982A1DC6}"/>
              </a:ext>
            </a:extLst>
          </p:cNvPr>
          <p:cNvSpPr/>
          <p:nvPr/>
        </p:nvSpPr>
        <p:spPr>
          <a:xfrm>
            <a:off x="3461678" y="1576159"/>
            <a:ext cx="2622802" cy="43177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3" name="文本框 22">
            <a:extLst>
              <a:ext uri="{FF2B5EF4-FFF2-40B4-BE49-F238E27FC236}">
                <a16:creationId xmlns:a16="http://schemas.microsoft.com/office/drawing/2014/main" id="{DA4AF759-4926-42BF-BA9C-3E9FA72FEA23}"/>
              </a:ext>
            </a:extLst>
          </p:cNvPr>
          <p:cNvSpPr txBox="1"/>
          <p:nvPr/>
        </p:nvSpPr>
        <p:spPr>
          <a:xfrm>
            <a:off x="3582355" y="2424649"/>
            <a:ext cx="2351653" cy="3372846"/>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RHEL 8</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系统版本的</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服务默认不允许匿名公开访问模式，在配置文件修改正确之后，将相应的服务程序添加到开机启动项中，在生产环境中还是在红帽认证考试中，设备重启之后提供相应的服务。</a:t>
            </a:r>
          </a:p>
        </p:txBody>
      </p:sp>
      <p:sp>
        <p:nvSpPr>
          <p:cNvPr id="24" name="任意多边形: 形状 23">
            <a:extLst>
              <a:ext uri="{FF2B5EF4-FFF2-40B4-BE49-F238E27FC236}">
                <a16:creationId xmlns:a16="http://schemas.microsoft.com/office/drawing/2014/main" id="{892BABCE-0484-4743-A00D-67F9258324F9}"/>
              </a:ext>
            </a:extLst>
          </p:cNvPr>
          <p:cNvSpPr/>
          <p:nvPr/>
        </p:nvSpPr>
        <p:spPr>
          <a:xfrm>
            <a:off x="3449830" y="1576160"/>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6" name="文本框 35">
            <a:extLst>
              <a:ext uri="{FF2B5EF4-FFF2-40B4-BE49-F238E27FC236}">
                <a16:creationId xmlns:a16="http://schemas.microsoft.com/office/drawing/2014/main" id="{F896E792-50F2-4DB7-9324-E0FA79327869}"/>
              </a:ext>
            </a:extLst>
          </p:cNvPr>
          <p:cNvSpPr txBox="1"/>
          <p:nvPr/>
        </p:nvSpPr>
        <p:spPr>
          <a:xfrm>
            <a:off x="3582355" y="1842845"/>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37" name="矩形: 圆角 36">
            <a:extLst>
              <a:ext uri="{FF2B5EF4-FFF2-40B4-BE49-F238E27FC236}">
                <a16:creationId xmlns:a16="http://schemas.microsoft.com/office/drawing/2014/main" id="{8A0FF121-C6AD-47AD-B08E-65A79AE299B6}"/>
              </a:ext>
            </a:extLst>
          </p:cNvPr>
          <p:cNvSpPr/>
          <p:nvPr/>
        </p:nvSpPr>
        <p:spPr>
          <a:xfrm>
            <a:off x="6216183" y="1576159"/>
            <a:ext cx="2622802" cy="43177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8" name="文本框 37">
            <a:extLst>
              <a:ext uri="{FF2B5EF4-FFF2-40B4-BE49-F238E27FC236}">
                <a16:creationId xmlns:a16="http://schemas.microsoft.com/office/drawing/2014/main" id="{21404738-E3A6-4C37-AED8-1BA450E410E3}"/>
              </a:ext>
            </a:extLst>
          </p:cNvPr>
          <p:cNvSpPr txBox="1"/>
          <p:nvPr/>
        </p:nvSpPr>
        <p:spPr>
          <a:xfrm>
            <a:off x="6336860" y="2424649"/>
            <a:ext cx="2351653" cy="2264851"/>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在确认系统光盘镜像已经正常挂载到</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/media/</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cdrom</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目录后，把目录中的光盘镜像文件全部复制到</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服务程序的工作目录中。</a:t>
            </a:r>
          </a:p>
        </p:txBody>
      </p:sp>
      <p:sp>
        <p:nvSpPr>
          <p:cNvPr id="39" name="任意多边形: 形状 38">
            <a:extLst>
              <a:ext uri="{FF2B5EF4-FFF2-40B4-BE49-F238E27FC236}">
                <a16:creationId xmlns:a16="http://schemas.microsoft.com/office/drawing/2014/main" id="{A0EBC93F-3390-4CE9-A62E-03A9B3A6BC80}"/>
              </a:ext>
            </a:extLst>
          </p:cNvPr>
          <p:cNvSpPr/>
          <p:nvPr/>
        </p:nvSpPr>
        <p:spPr>
          <a:xfrm>
            <a:off x="6204335" y="1576160"/>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0" name="文本框 39">
            <a:extLst>
              <a:ext uri="{FF2B5EF4-FFF2-40B4-BE49-F238E27FC236}">
                <a16:creationId xmlns:a16="http://schemas.microsoft.com/office/drawing/2014/main" id="{5EBE57C8-B4BB-42AB-A479-C88157CCDA1A}"/>
              </a:ext>
            </a:extLst>
          </p:cNvPr>
          <p:cNvSpPr txBox="1"/>
          <p:nvPr/>
        </p:nvSpPr>
        <p:spPr>
          <a:xfrm>
            <a:off x="6336860" y="1842845"/>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
        <p:nvSpPr>
          <p:cNvPr id="41" name="矩形: 圆角 40">
            <a:extLst>
              <a:ext uri="{FF2B5EF4-FFF2-40B4-BE49-F238E27FC236}">
                <a16:creationId xmlns:a16="http://schemas.microsoft.com/office/drawing/2014/main" id="{0D26FE6A-6AC1-42F3-9B9C-05F2DA0A43BF}"/>
              </a:ext>
            </a:extLst>
          </p:cNvPr>
          <p:cNvSpPr/>
          <p:nvPr/>
        </p:nvSpPr>
        <p:spPr>
          <a:xfrm>
            <a:off x="8970687" y="1576159"/>
            <a:ext cx="2622802" cy="43177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2" name="文本框 41">
            <a:extLst>
              <a:ext uri="{FF2B5EF4-FFF2-40B4-BE49-F238E27FC236}">
                <a16:creationId xmlns:a16="http://schemas.microsoft.com/office/drawing/2014/main" id="{557D6179-B5B5-4483-9BE8-263FFCD62ABC}"/>
              </a:ext>
            </a:extLst>
          </p:cNvPr>
          <p:cNvSpPr txBox="1"/>
          <p:nvPr/>
        </p:nvSpPr>
        <p:spPr>
          <a:xfrm>
            <a:off x="9091364" y="2424649"/>
            <a:ext cx="2351653" cy="2264851"/>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这个过程大约需要</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3</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5</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分钟。在此期间，将</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SELinux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安全子系统中放行</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传输协议的允许策略，设置成</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on</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（开启）。</a:t>
            </a:r>
          </a:p>
        </p:txBody>
      </p:sp>
      <p:sp>
        <p:nvSpPr>
          <p:cNvPr id="43" name="任意多边形: 形状 42">
            <a:extLst>
              <a:ext uri="{FF2B5EF4-FFF2-40B4-BE49-F238E27FC236}">
                <a16:creationId xmlns:a16="http://schemas.microsoft.com/office/drawing/2014/main" id="{587D60C1-A63B-4C9E-8061-859ADAEF6C33}"/>
              </a:ext>
            </a:extLst>
          </p:cNvPr>
          <p:cNvSpPr/>
          <p:nvPr/>
        </p:nvSpPr>
        <p:spPr>
          <a:xfrm>
            <a:off x="8958839" y="1576160"/>
            <a:ext cx="263904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4" name="文本框 43">
            <a:extLst>
              <a:ext uri="{FF2B5EF4-FFF2-40B4-BE49-F238E27FC236}">
                <a16:creationId xmlns:a16="http://schemas.microsoft.com/office/drawing/2014/main" id="{C599EAE7-A2F6-4BBF-9AD3-5A5E4720399F}"/>
              </a:ext>
            </a:extLst>
          </p:cNvPr>
          <p:cNvSpPr txBox="1"/>
          <p:nvPr/>
        </p:nvSpPr>
        <p:spPr>
          <a:xfrm>
            <a:off x="9091364" y="1842845"/>
            <a:ext cx="85632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第</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4</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步</a:t>
            </a:r>
          </a:p>
        </p:txBody>
      </p:sp>
    </p:spTree>
    <p:extLst>
      <p:ext uri="{BB962C8B-B14F-4D97-AF65-F5344CB8AC3E}">
        <p14:creationId xmlns:p14="http://schemas.microsoft.com/office/powerpoint/2010/main" val="4922331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创建</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Kickstart</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应答文件</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16</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pic>
        <p:nvPicPr>
          <p:cNvPr id="2050" name="Picture 2">
            <a:extLst>
              <a:ext uri="{FF2B5EF4-FFF2-40B4-BE49-F238E27FC236}">
                <a16:creationId xmlns:a16="http://schemas.microsoft.com/office/drawing/2014/main" id="{994F9F81-6004-4A8D-9AD6-E682DE410B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520" y="1671361"/>
            <a:ext cx="4426528" cy="3515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矩形: 圆角 22">
            <a:extLst>
              <a:ext uri="{FF2B5EF4-FFF2-40B4-BE49-F238E27FC236}">
                <a16:creationId xmlns:a16="http://schemas.microsoft.com/office/drawing/2014/main" id="{04595C1B-00CF-4245-ABA2-069F4A9B7420}"/>
              </a:ext>
            </a:extLst>
          </p:cNvPr>
          <p:cNvSpPr/>
          <p:nvPr/>
        </p:nvSpPr>
        <p:spPr>
          <a:xfrm>
            <a:off x="2570921" y="5694732"/>
            <a:ext cx="2865726" cy="487407"/>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选择</a:t>
            </a:r>
            <a:r>
              <a:rPr lang="en-US" altLang="zh-CN" dirty="0">
                <a:solidFill>
                  <a:schemeClr val="tx1"/>
                </a:solidFill>
                <a:latin typeface="微软雅黑" panose="020B0503020204020204" pitchFamily="34" charset="-122"/>
                <a:ea typeface="微软雅黑" panose="020B0503020204020204" pitchFamily="34" charset="-122"/>
              </a:rPr>
              <a:t>SCSI</a:t>
            </a:r>
            <a:r>
              <a:rPr lang="zh-CN" altLang="en-US" dirty="0">
                <a:solidFill>
                  <a:schemeClr val="tx1"/>
                </a:solidFill>
                <a:latin typeface="微软雅黑" panose="020B0503020204020204" pitchFamily="34" charset="-122"/>
                <a:ea typeface="微软雅黑" panose="020B0503020204020204" pitchFamily="34" charset="-122"/>
              </a:rPr>
              <a:t>或</a:t>
            </a:r>
            <a:r>
              <a:rPr lang="en-US" altLang="zh-CN" dirty="0">
                <a:solidFill>
                  <a:schemeClr val="tx1"/>
                </a:solidFill>
                <a:latin typeface="微软雅黑" panose="020B0503020204020204" pitchFamily="34" charset="-122"/>
                <a:ea typeface="微软雅黑" panose="020B0503020204020204" pitchFamily="34" charset="-122"/>
              </a:rPr>
              <a:t>SATA</a:t>
            </a:r>
            <a:r>
              <a:rPr lang="zh-CN" altLang="en-US" dirty="0">
                <a:solidFill>
                  <a:schemeClr val="tx1"/>
                </a:solidFill>
                <a:latin typeface="微软雅黑" panose="020B0503020204020204" pitchFamily="34" charset="-122"/>
                <a:ea typeface="微软雅黑" panose="020B0503020204020204" pitchFamily="34" charset="-122"/>
              </a:rPr>
              <a:t>硬盘类型</a:t>
            </a:r>
          </a:p>
        </p:txBody>
      </p:sp>
      <p:sp>
        <p:nvSpPr>
          <p:cNvPr id="25" name="文本框 24">
            <a:extLst>
              <a:ext uri="{FF2B5EF4-FFF2-40B4-BE49-F238E27FC236}">
                <a16:creationId xmlns:a16="http://schemas.microsoft.com/office/drawing/2014/main" id="{45CD1BB8-C600-4A2C-BCBC-A408E5B63F73}"/>
              </a:ext>
            </a:extLst>
          </p:cNvPr>
          <p:cNvSpPr txBox="1"/>
          <p:nvPr/>
        </p:nvSpPr>
        <p:spPr>
          <a:xfrm>
            <a:off x="6778487" y="2092691"/>
            <a:ext cx="3101009" cy="2222532"/>
          </a:xfrm>
          <a:prstGeom prst="rect">
            <a:avLst/>
          </a:prstGeom>
          <a:noFill/>
        </p:spPr>
        <p:txBody>
          <a:bodyPr wrap="square">
            <a:spAutoFit/>
          </a:bodyPr>
          <a:lstStyle/>
          <a:p>
            <a:pPr algn="just">
              <a:lnSpc>
                <a:spcPct val="130000"/>
              </a:lnSpc>
            </a:pPr>
            <a:r>
              <a:rPr lang="zh-CN" altLang="zh-CN" sz="1800" kern="100" dirty="0">
                <a:effectLst/>
                <a:latin typeface="Times New Roman" panose="02020603050405020304" pitchFamily="18" charset="0"/>
                <a:ea typeface="方正书宋简体"/>
                <a:cs typeface="Times New Roman" panose="02020603050405020304" pitchFamily="18" charset="0"/>
              </a:rPr>
              <a:t>在后续新建客户端虚拟机时，硬盘一定要选择</a:t>
            </a:r>
            <a:r>
              <a:rPr lang="en-US" altLang="zh-CN" sz="1800" kern="100" dirty="0">
                <a:effectLst/>
                <a:latin typeface="Times New Roman" panose="02020603050405020304" pitchFamily="18" charset="0"/>
                <a:ea typeface="方正书宋简体"/>
              </a:rPr>
              <a:t>SCSI</a:t>
            </a:r>
            <a:r>
              <a:rPr lang="zh-CN" altLang="zh-CN" sz="1800" kern="100" dirty="0">
                <a:effectLst/>
                <a:latin typeface="Times New Roman" panose="02020603050405020304" pitchFamily="18" charset="0"/>
                <a:ea typeface="方正书宋简体"/>
                <a:cs typeface="Times New Roman" panose="02020603050405020304" pitchFamily="18" charset="0"/>
              </a:rPr>
              <a:t>或</a:t>
            </a:r>
            <a:r>
              <a:rPr lang="en-US" altLang="zh-CN" sz="1800" kern="100" dirty="0">
                <a:effectLst/>
                <a:latin typeface="Times New Roman" panose="02020603050405020304" pitchFamily="18" charset="0"/>
                <a:ea typeface="方正书宋简体"/>
              </a:rPr>
              <a:t>SATA</a:t>
            </a:r>
            <a:r>
              <a:rPr lang="zh-CN" altLang="zh-CN" sz="1800" kern="100" dirty="0">
                <a:effectLst/>
                <a:latin typeface="Times New Roman" panose="02020603050405020304" pitchFamily="18" charset="0"/>
                <a:ea typeface="方正书宋简体"/>
                <a:cs typeface="Times New Roman" panose="02020603050405020304" pitchFamily="18" charset="0"/>
              </a:rPr>
              <a:t>类型的</a:t>
            </a:r>
            <a:r>
              <a:rPr lang="zh-CN" altLang="en-US" sz="1800" kern="100" dirty="0">
                <a:effectLst/>
                <a:latin typeface="Times New Roman" panose="02020603050405020304" pitchFamily="18" charset="0"/>
                <a:ea typeface="方正书宋简体"/>
                <a:cs typeface="Times New Roman" panose="02020603050405020304" pitchFamily="18" charset="0"/>
              </a:rPr>
              <a:t>，</a:t>
            </a:r>
            <a:r>
              <a:rPr lang="zh-CN" altLang="zh-CN" sz="1800" kern="100" dirty="0">
                <a:effectLst/>
                <a:latin typeface="Times New Roman" panose="02020603050405020304" pitchFamily="18" charset="0"/>
                <a:ea typeface="方正书宋简体"/>
                <a:cs typeface="Times New Roman" panose="02020603050405020304" pitchFamily="18" charset="0"/>
              </a:rPr>
              <a:t>否则会变成</a:t>
            </a:r>
            <a:r>
              <a:rPr lang="en-US" altLang="zh-CN" sz="1800" kern="100" dirty="0">
                <a:effectLst/>
                <a:latin typeface="Times New Roman" panose="02020603050405020304" pitchFamily="18" charset="0"/>
                <a:ea typeface="方正书宋简体"/>
              </a:rPr>
              <a:t>/dev/</a:t>
            </a:r>
            <a:r>
              <a:rPr lang="en-US" altLang="zh-CN" sz="1800" kern="100" dirty="0" err="1">
                <a:effectLst/>
                <a:latin typeface="Times New Roman" panose="02020603050405020304" pitchFamily="18" charset="0"/>
                <a:ea typeface="方正书宋简体"/>
              </a:rPr>
              <a:t>hd</a:t>
            </a:r>
            <a:r>
              <a:rPr lang="zh-CN" altLang="zh-CN" sz="1800" kern="100" dirty="0">
                <a:effectLst/>
                <a:latin typeface="Times New Roman" panose="02020603050405020304" pitchFamily="18" charset="0"/>
                <a:ea typeface="方正书宋简体"/>
                <a:cs typeface="Times New Roman" panose="02020603050405020304" pitchFamily="18" charset="0"/>
              </a:rPr>
              <a:t>或</a:t>
            </a:r>
            <a:r>
              <a:rPr lang="en-US" altLang="zh-CN" sz="1800" kern="100" dirty="0">
                <a:effectLst/>
                <a:latin typeface="Times New Roman" panose="02020603050405020304" pitchFamily="18" charset="0"/>
                <a:ea typeface="方正书宋简体"/>
              </a:rPr>
              <a:t>/dev/</a:t>
            </a:r>
            <a:r>
              <a:rPr lang="en-US" altLang="zh-CN" sz="1800" kern="100" dirty="0" err="1">
                <a:effectLst/>
                <a:latin typeface="Times New Roman" panose="02020603050405020304" pitchFamily="18" charset="0"/>
                <a:ea typeface="方正书宋简体"/>
              </a:rPr>
              <a:t>nvme</a:t>
            </a:r>
            <a:r>
              <a:rPr lang="zh-CN" altLang="zh-CN" sz="1800" kern="100" dirty="0">
                <a:effectLst/>
                <a:latin typeface="Times New Roman" panose="02020603050405020304" pitchFamily="18" charset="0"/>
                <a:ea typeface="方正书宋简体"/>
                <a:cs typeface="Times New Roman" panose="02020603050405020304" pitchFamily="18" charset="0"/>
              </a:rPr>
              <a:t>开头的名称，进而会因找不到硬盘设备而终止安装进程。</a:t>
            </a:r>
            <a:endParaRPr lang="zh-CN" altLang="en-US" dirty="0"/>
          </a:p>
        </p:txBody>
      </p:sp>
    </p:spTree>
    <p:extLst>
      <p:ext uri="{BB962C8B-B14F-4D97-AF65-F5344CB8AC3E}">
        <p14:creationId xmlns:p14="http://schemas.microsoft.com/office/powerpoint/2010/main" val="3442538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创建</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Kickstart</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应答文件</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17</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C01901C5-3C9A-47AB-A5B9-9E8F1401CC03}"/>
              </a:ext>
            </a:extLst>
          </p:cNvPr>
          <p:cNvSpPr/>
          <p:nvPr/>
        </p:nvSpPr>
        <p:spPr>
          <a:xfrm>
            <a:off x="896016" y="1456889"/>
            <a:ext cx="3257133" cy="36319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8" name="文本框 27">
            <a:extLst>
              <a:ext uri="{FF2B5EF4-FFF2-40B4-BE49-F238E27FC236}">
                <a16:creationId xmlns:a16="http://schemas.microsoft.com/office/drawing/2014/main" id="{B07C1999-D416-4336-809E-B8E34BF43A51}"/>
              </a:ext>
            </a:extLst>
          </p:cNvPr>
          <p:cNvSpPr txBox="1"/>
          <p:nvPr/>
        </p:nvSpPr>
        <p:spPr>
          <a:xfrm>
            <a:off x="1016694" y="2409243"/>
            <a:ext cx="3058350" cy="263418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我们使用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 + 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部署的是一套“无人值守安装系统服务”，而不是“无人值守传输系统光盘镜像服务”，因此还需要让客户端主机能够一边获取光盘镜像，一边自动帮用户填写好安装过程中出现的选项。</a:t>
            </a:r>
          </a:p>
        </p:txBody>
      </p:sp>
      <p:sp>
        <p:nvSpPr>
          <p:cNvPr id="29" name="任意多边形: 形状 28">
            <a:extLst>
              <a:ext uri="{FF2B5EF4-FFF2-40B4-BE49-F238E27FC236}">
                <a16:creationId xmlns:a16="http://schemas.microsoft.com/office/drawing/2014/main" id="{BE2A3DBC-6C6C-463E-95D1-90FA0A90CC58}"/>
              </a:ext>
            </a:extLst>
          </p:cNvPr>
          <p:cNvSpPr/>
          <p:nvPr/>
        </p:nvSpPr>
        <p:spPr>
          <a:xfrm>
            <a:off x="884168" y="1456890"/>
            <a:ext cx="3277305" cy="854202"/>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0" name="文本框 29">
            <a:extLst>
              <a:ext uri="{FF2B5EF4-FFF2-40B4-BE49-F238E27FC236}">
                <a16:creationId xmlns:a16="http://schemas.microsoft.com/office/drawing/2014/main" id="{5C9FB72F-09BA-4E76-8581-086FB6FE98C8}"/>
              </a:ext>
            </a:extLst>
          </p:cNvPr>
          <p:cNvSpPr txBox="1"/>
          <p:nvPr/>
        </p:nvSpPr>
        <p:spPr>
          <a:xfrm>
            <a:off x="1016693" y="1756220"/>
            <a:ext cx="216264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PXE + Kickstart</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5" name="矩形: 圆角 44">
            <a:extLst>
              <a:ext uri="{FF2B5EF4-FFF2-40B4-BE49-F238E27FC236}">
                <a16:creationId xmlns:a16="http://schemas.microsoft.com/office/drawing/2014/main" id="{31B6E7DF-3F2B-4F4A-9A8F-5AEE631CC4EF}"/>
              </a:ext>
            </a:extLst>
          </p:cNvPr>
          <p:cNvSpPr/>
          <p:nvPr/>
        </p:nvSpPr>
        <p:spPr>
          <a:xfrm>
            <a:off x="4451381" y="1456889"/>
            <a:ext cx="3257133" cy="36319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6" name="文本框 45">
            <a:extLst>
              <a:ext uri="{FF2B5EF4-FFF2-40B4-BE49-F238E27FC236}">
                <a16:creationId xmlns:a16="http://schemas.microsoft.com/office/drawing/2014/main" id="{77AED726-61A3-42EC-B178-F86102EA85C5}"/>
              </a:ext>
            </a:extLst>
          </p:cNvPr>
          <p:cNvSpPr txBox="1"/>
          <p:nvPr/>
        </p:nvSpPr>
        <p:spPr>
          <a:xfrm>
            <a:off x="4572059" y="2305379"/>
            <a:ext cx="3058350" cy="1895519"/>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应答文件中包含了系统安装过程中需要使用的选项和参数信息，系统可以自动调取这个应答文件的内容，从而彻底实现无人值守安装系统。</a:t>
            </a:r>
          </a:p>
        </p:txBody>
      </p:sp>
      <p:sp>
        <p:nvSpPr>
          <p:cNvPr id="47" name="任意多边形: 形状 46">
            <a:extLst>
              <a:ext uri="{FF2B5EF4-FFF2-40B4-BE49-F238E27FC236}">
                <a16:creationId xmlns:a16="http://schemas.microsoft.com/office/drawing/2014/main" id="{FAD44F59-8D90-4588-8DD2-DA89B872FCE6}"/>
              </a:ext>
            </a:extLst>
          </p:cNvPr>
          <p:cNvSpPr/>
          <p:nvPr/>
        </p:nvSpPr>
        <p:spPr>
          <a:xfrm>
            <a:off x="4439533" y="1456890"/>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8" name="文本框 47">
            <a:extLst>
              <a:ext uri="{FF2B5EF4-FFF2-40B4-BE49-F238E27FC236}">
                <a16:creationId xmlns:a16="http://schemas.microsoft.com/office/drawing/2014/main" id="{C351C45A-33C1-429E-A1AE-26F307CCCA2F}"/>
              </a:ext>
            </a:extLst>
          </p:cNvPr>
          <p:cNvSpPr txBox="1"/>
          <p:nvPr/>
        </p:nvSpPr>
        <p:spPr>
          <a:xfrm>
            <a:off x="4572058" y="1723575"/>
            <a:ext cx="235179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Kickstart</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应答文件</a:t>
            </a:r>
          </a:p>
        </p:txBody>
      </p:sp>
      <p:sp>
        <p:nvSpPr>
          <p:cNvPr id="50" name="矩形: 圆角 49">
            <a:extLst>
              <a:ext uri="{FF2B5EF4-FFF2-40B4-BE49-F238E27FC236}">
                <a16:creationId xmlns:a16="http://schemas.microsoft.com/office/drawing/2014/main" id="{17A191C7-C139-4388-AB34-21B2F2074831}"/>
              </a:ext>
            </a:extLst>
          </p:cNvPr>
          <p:cNvSpPr/>
          <p:nvPr/>
        </p:nvSpPr>
        <p:spPr>
          <a:xfrm>
            <a:off x="8006746" y="1456889"/>
            <a:ext cx="3257133" cy="36319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51" name="文本框 50">
            <a:extLst>
              <a:ext uri="{FF2B5EF4-FFF2-40B4-BE49-F238E27FC236}">
                <a16:creationId xmlns:a16="http://schemas.microsoft.com/office/drawing/2014/main" id="{D7C9B858-9529-43AE-A841-7E73D3844AB3}"/>
              </a:ext>
            </a:extLst>
          </p:cNvPr>
          <p:cNvSpPr txBox="1"/>
          <p:nvPr/>
        </p:nvSpPr>
        <p:spPr>
          <a:xfrm>
            <a:off x="8127424" y="2381323"/>
            <a:ext cx="3058350" cy="1526187"/>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应答文件将使用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服务进行传输，然后由安装向导进行调用，因此也不需要重启任何服务。</a:t>
            </a:r>
          </a:p>
        </p:txBody>
      </p:sp>
      <p:sp>
        <p:nvSpPr>
          <p:cNvPr id="52" name="任意多边形: 形状 51">
            <a:extLst>
              <a:ext uri="{FF2B5EF4-FFF2-40B4-BE49-F238E27FC236}">
                <a16:creationId xmlns:a16="http://schemas.microsoft.com/office/drawing/2014/main" id="{A70D3AC6-F775-4BA8-9412-44360C4A3CD7}"/>
              </a:ext>
            </a:extLst>
          </p:cNvPr>
          <p:cNvSpPr/>
          <p:nvPr/>
        </p:nvSpPr>
        <p:spPr>
          <a:xfrm>
            <a:off x="7994898" y="1456890"/>
            <a:ext cx="3277305" cy="829160"/>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53" name="文本框 52">
            <a:extLst>
              <a:ext uri="{FF2B5EF4-FFF2-40B4-BE49-F238E27FC236}">
                <a16:creationId xmlns:a16="http://schemas.microsoft.com/office/drawing/2014/main" id="{5E2F0C8A-31CD-4222-99DB-CCFAE50564A2}"/>
              </a:ext>
            </a:extLst>
          </p:cNvPr>
          <p:cNvSpPr txBox="1"/>
          <p:nvPr/>
        </p:nvSpPr>
        <p:spPr>
          <a:xfrm>
            <a:off x="8127423" y="1747445"/>
            <a:ext cx="1685141"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FTP</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服务传输</a:t>
            </a:r>
          </a:p>
        </p:txBody>
      </p:sp>
    </p:spTree>
    <p:extLst>
      <p:ext uri="{BB962C8B-B14F-4D97-AF65-F5344CB8AC3E}">
        <p14:creationId xmlns:p14="http://schemas.microsoft.com/office/powerpoint/2010/main" val="41059489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创建</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Kickstart</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应答文件</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18</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cxnSp>
        <p:nvCxnSpPr>
          <p:cNvPr id="22" name="直接连接符 21">
            <a:extLst>
              <a:ext uri="{FF2B5EF4-FFF2-40B4-BE49-F238E27FC236}">
                <a16:creationId xmlns:a16="http://schemas.microsoft.com/office/drawing/2014/main" id="{83E90CC2-DF24-4D0E-BDAA-D162A1C1FB6C}"/>
              </a:ext>
            </a:extLst>
          </p:cNvPr>
          <p:cNvCxnSpPr/>
          <p:nvPr/>
        </p:nvCxnSpPr>
        <p:spPr>
          <a:xfrm>
            <a:off x="695325" y="2753548"/>
            <a:ext cx="376732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C073F0ED-72EF-4CDF-8B1B-286AEA8F517F}"/>
              </a:ext>
            </a:extLst>
          </p:cNvPr>
          <p:cNvSpPr txBox="1"/>
          <p:nvPr/>
        </p:nvSpPr>
        <p:spPr>
          <a:xfrm>
            <a:off x="704971" y="2196745"/>
            <a:ext cx="2999232" cy="523220"/>
          </a:xfrm>
          <a:prstGeom prst="rect">
            <a:avLst/>
          </a:prstGeom>
          <a:noFill/>
        </p:spPr>
        <p:txBody>
          <a:bodyPr wrap="square" rtlCol="0">
            <a:spAutoFit/>
          </a:bodyPr>
          <a:lstStyle/>
          <a:p>
            <a:r>
              <a:rPr lang="en-US" altLang="zh-CN" sz="2800" b="1" dirty="0">
                <a:solidFill>
                  <a:schemeClr val="accent1"/>
                </a:solidFill>
                <a:latin typeface="微软雅黑" panose="020B0503020204020204" pitchFamily="34" charset="-122"/>
                <a:ea typeface="微软雅黑" panose="020B0503020204020204" pitchFamily="34" charset="-122"/>
              </a:rPr>
              <a:t>01 </a:t>
            </a:r>
            <a:r>
              <a:rPr lang="zh-CN" altLang="en-US" sz="2000" b="1" dirty="0">
                <a:latin typeface="微软雅黑" panose="020B0503020204020204" pitchFamily="34" charset="-122"/>
                <a:ea typeface="微软雅黑" panose="020B0503020204020204" pitchFamily="34" charset="-122"/>
              </a:rPr>
              <a:t>第</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10</a:t>
            </a:r>
            <a:r>
              <a:rPr lang="zh-CN" altLang="en-US" sz="2000" b="1" dirty="0">
                <a:latin typeface="微软雅黑" panose="020B0503020204020204" pitchFamily="34" charset="-122"/>
                <a:ea typeface="微软雅黑" panose="020B0503020204020204" pitchFamily="34" charset="-122"/>
              </a:rPr>
              <a:t>行</a:t>
            </a:r>
          </a:p>
        </p:txBody>
      </p:sp>
      <p:sp>
        <p:nvSpPr>
          <p:cNvPr id="24" name="文本框 23">
            <a:extLst>
              <a:ext uri="{FF2B5EF4-FFF2-40B4-BE49-F238E27FC236}">
                <a16:creationId xmlns:a16="http://schemas.microsoft.com/office/drawing/2014/main" id="{B2194F8F-0123-41D7-8545-47EEA4368C89}"/>
              </a:ext>
            </a:extLst>
          </p:cNvPr>
          <p:cNvSpPr txBox="1"/>
          <p:nvPr/>
        </p:nvSpPr>
        <p:spPr>
          <a:xfrm>
            <a:off x="695324" y="2764276"/>
            <a:ext cx="4180205" cy="987578"/>
          </a:xfrm>
          <a:prstGeom prst="rect">
            <a:avLst/>
          </a:prstGeom>
          <a:noFill/>
        </p:spPr>
        <p:txBody>
          <a:bodyPr wrap="square" rtlCol="0">
            <a:spAutoFit/>
          </a:bodyPr>
          <a:lstStyle/>
          <a:p>
            <a:pPr indent="457200" algn="just">
              <a:lnSpc>
                <a:spcPct val="125000"/>
              </a:lnSpc>
            </a:pPr>
            <a:r>
              <a:rPr lang="zh-CN" altLang="en-US" sz="1600" dirty="0">
                <a:latin typeface="微软雅黑" panose="020B0503020204020204" pitchFamily="34" charset="-122"/>
                <a:ea typeface="微软雅黑" panose="020B0503020204020204" pitchFamily="34" charset="-122"/>
              </a:rPr>
              <a:t>表示安装硬盘的名称为</a:t>
            </a:r>
            <a:r>
              <a:rPr lang="en-US" altLang="zh-CN" sz="1600" dirty="0" err="1">
                <a:latin typeface="微软雅黑" panose="020B0503020204020204" pitchFamily="34" charset="-122"/>
                <a:ea typeface="微软雅黑" panose="020B0503020204020204" pitchFamily="34" charset="-122"/>
              </a:rPr>
              <a:t>sda</a:t>
            </a:r>
            <a:r>
              <a:rPr lang="zh-CN" altLang="en-US" sz="1600" dirty="0">
                <a:latin typeface="微软雅黑" panose="020B0503020204020204" pitchFamily="34" charset="-122"/>
                <a:ea typeface="微软雅黑" panose="020B0503020204020204" pitchFamily="34" charset="-122"/>
              </a:rPr>
              <a:t>及使用</a:t>
            </a:r>
            <a:r>
              <a:rPr lang="en-US" altLang="zh-CN" sz="1600" dirty="0">
                <a:latin typeface="微软雅黑" panose="020B0503020204020204" pitchFamily="34" charset="-122"/>
                <a:ea typeface="微软雅黑" panose="020B0503020204020204" pitchFamily="34" charset="-122"/>
              </a:rPr>
              <a:t>LVM</a:t>
            </a:r>
            <a:r>
              <a:rPr lang="zh-CN" altLang="en-US" sz="1600" dirty="0">
                <a:latin typeface="微软雅黑" panose="020B0503020204020204" pitchFamily="34" charset="-122"/>
                <a:ea typeface="微软雅黑" panose="020B0503020204020204" pitchFamily="34" charset="-122"/>
              </a:rPr>
              <a:t>技术。后续新建客户端虚拟机时，硬盘一定要选择</a:t>
            </a:r>
            <a:r>
              <a:rPr lang="en-US" altLang="zh-CN" sz="1600" dirty="0">
                <a:latin typeface="微软雅黑" panose="020B0503020204020204" pitchFamily="34" charset="-122"/>
                <a:ea typeface="微软雅黑" panose="020B0503020204020204" pitchFamily="34" charset="-122"/>
              </a:rPr>
              <a:t>SCSI</a:t>
            </a:r>
            <a:r>
              <a:rPr lang="zh-CN" altLang="en-US" sz="1600" dirty="0">
                <a:latin typeface="微软雅黑" panose="020B0503020204020204" pitchFamily="34" charset="-122"/>
                <a:ea typeface="微软雅黑" panose="020B0503020204020204" pitchFamily="34" charset="-122"/>
              </a:rPr>
              <a:t>或</a:t>
            </a:r>
            <a:r>
              <a:rPr lang="en-US" altLang="zh-CN" sz="1600" dirty="0">
                <a:latin typeface="微软雅黑" panose="020B0503020204020204" pitchFamily="34" charset="-122"/>
                <a:ea typeface="微软雅黑" panose="020B0503020204020204" pitchFamily="34" charset="-122"/>
              </a:rPr>
              <a:t>SATA</a:t>
            </a:r>
            <a:r>
              <a:rPr lang="zh-CN" altLang="en-US" sz="1600" dirty="0">
                <a:latin typeface="微软雅黑" panose="020B0503020204020204" pitchFamily="34" charset="-122"/>
                <a:ea typeface="微软雅黑" panose="020B0503020204020204" pitchFamily="34" charset="-122"/>
              </a:rPr>
              <a:t>。</a:t>
            </a:r>
          </a:p>
        </p:txBody>
      </p:sp>
      <p:cxnSp>
        <p:nvCxnSpPr>
          <p:cNvPr id="25" name="直接连接符 24">
            <a:extLst>
              <a:ext uri="{FF2B5EF4-FFF2-40B4-BE49-F238E27FC236}">
                <a16:creationId xmlns:a16="http://schemas.microsoft.com/office/drawing/2014/main" id="{F2C00614-997B-4944-A5EF-B4AE5576E6FA}"/>
              </a:ext>
            </a:extLst>
          </p:cNvPr>
          <p:cNvCxnSpPr/>
          <p:nvPr/>
        </p:nvCxnSpPr>
        <p:spPr>
          <a:xfrm>
            <a:off x="7532321" y="2742745"/>
            <a:ext cx="376732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32995A86-5CC1-4467-B0FF-4EA4E2D51388}"/>
              </a:ext>
            </a:extLst>
          </p:cNvPr>
          <p:cNvSpPr txBox="1"/>
          <p:nvPr/>
        </p:nvSpPr>
        <p:spPr>
          <a:xfrm>
            <a:off x="7541967" y="2226349"/>
            <a:ext cx="2999232" cy="523220"/>
          </a:xfrm>
          <a:prstGeom prst="rect">
            <a:avLst/>
          </a:prstGeom>
          <a:noFill/>
        </p:spPr>
        <p:txBody>
          <a:bodyPr wrap="square" rtlCol="0">
            <a:spAutoFit/>
          </a:bodyPr>
          <a:lstStyle/>
          <a:p>
            <a:pPr algn="just"/>
            <a:r>
              <a:rPr lang="en-US" altLang="zh-CN" sz="2800" b="1" dirty="0">
                <a:solidFill>
                  <a:schemeClr val="accent1"/>
                </a:solidFill>
                <a:latin typeface="微软雅黑" panose="020B0503020204020204" pitchFamily="34" charset="-122"/>
                <a:ea typeface="微软雅黑" panose="020B0503020204020204" pitchFamily="34" charset="-122"/>
              </a:rPr>
              <a:t>02 </a:t>
            </a:r>
            <a:r>
              <a:rPr lang="zh-CN" altLang="en-US" sz="2000" b="1" dirty="0">
                <a:latin typeface="微软雅黑" panose="020B0503020204020204" pitchFamily="34" charset="-122"/>
                <a:ea typeface="微软雅黑" panose="020B0503020204020204" pitchFamily="34" charset="-122"/>
              </a:rPr>
              <a:t>第</a:t>
            </a:r>
            <a:r>
              <a:rPr lang="en-US" altLang="zh-CN" sz="2000" b="1" dirty="0">
                <a:latin typeface="微软雅黑" panose="020B0503020204020204" pitchFamily="34" charset="-122"/>
                <a:ea typeface="微软雅黑" panose="020B0503020204020204" pitchFamily="34" charset="-122"/>
              </a:rPr>
              <a:t>11</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20</a:t>
            </a:r>
            <a:r>
              <a:rPr lang="zh-CN" altLang="en-US" sz="2000" b="1" dirty="0">
                <a:latin typeface="微软雅黑" panose="020B0503020204020204" pitchFamily="34" charset="-122"/>
                <a:ea typeface="微软雅黑" panose="020B0503020204020204" pitchFamily="34" charset="-122"/>
              </a:rPr>
              <a:t>行</a:t>
            </a:r>
          </a:p>
        </p:txBody>
      </p:sp>
      <p:sp>
        <p:nvSpPr>
          <p:cNvPr id="35" name="文本框 34">
            <a:extLst>
              <a:ext uri="{FF2B5EF4-FFF2-40B4-BE49-F238E27FC236}">
                <a16:creationId xmlns:a16="http://schemas.microsoft.com/office/drawing/2014/main" id="{DCBCBDE5-A101-4D2C-9CBA-C146EED0DBD1}"/>
              </a:ext>
            </a:extLst>
          </p:cNvPr>
          <p:cNvSpPr txBox="1"/>
          <p:nvPr/>
        </p:nvSpPr>
        <p:spPr>
          <a:xfrm>
            <a:off x="7532321" y="2753473"/>
            <a:ext cx="4180204" cy="679801"/>
          </a:xfrm>
          <a:prstGeom prst="rect">
            <a:avLst/>
          </a:prstGeom>
          <a:noFill/>
        </p:spPr>
        <p:txBody>
          <a:bodyPr wrap="square" rtlCol="0">
            <a:spAutoFit/>
          </a:bodyPr>
          <a:lstStyle>
            <a:defPPr>
              <a:defRPr lang="zh-CN"/>
            </a:defPPr>
            <a:lvl1pPr indent="457200">
              <a:lnSpc>
                <a:spcPct val="125000"/>
              </a:lnSpc>
              <a:defRPr>
                <a:latin typeface="微软雅黑" panose="020B0503020204020204" pitchFamily="34" charset="-122"/>
                <a:ea typeface="微软雅黑" panose="020B0503020204020204" pitchFamily="34" charset="-122"/>
              </a:defRPr>
            </a:lvl1pPr>
          </a:lstStyle>
          <a:p>
            <a:pPr algn="just"/>
            <a:r>
              <a:rPr lang="en-US" altLang="zh-CN" sz="1600" dirty="0"/>
              <a:t>keyboard</a:t>
            </a:r>
            <a:r>
              <a:rPr lang="zh-CN" altLang="en-US" sz="1600" dirty="0"/>
              <a:t>参数为硬盘类型，一般都不需要修改。</a:t>
            </a:r>
          </a:p>
        </p:txBody>
      </p:sp>
      <p:cxnSp>
        <p:nvCxnSpPr>
          <p:cNvPr id="36" name="直接连接符 35">
            <a:extLst>
              <a:ext uri="{FF2B5EF4-FFF2-40B4-BE49-F238E27FC236}">
                <a16:creationId xmlns:a16="http://schemas.microsoft.com/office/drawing/2014/main" id="{9BE02C6B-36A8-46FF-9A9C-7F8A3423ECC9}"/>
              </a:ext>
            </a:extLst>
          </p:cNvPr>
          <p:cNvCxnSpPr/>
          <p:nvPr/>
        </p:nvCxnSpPr>
        <p:spPr>
          <a:xfrm>
            <a:off x="695324" y="4704283"/>
            <a:ext cx="376732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E9B318BF-E2CA-4A7F-AAFA-732D7C318FE9}"/>
              </a:ext>
            </a:extLst>
          </p:cNvPr>
          <p:cNvSpPr txBox="1"/>
          <p:nvPr/>
        </p:nvSpPr>
        <p:spPr>
          <a:xfrm>
            <a:off x="641429" y="4169790"/>
            <a:ext cx="2999232" cy="523220"/>
          </a:xfrm>
          <a:prstGeom prst="rect">
            <a:avLst/>
          </a:prstGeom>
          <a:noFill/>
        </p:spPr>
        <p:txBody>
          <a:bodyPr wrap="square" rtlCol="0">
            <a:spAutoFit/>
          </a:bodyPr>
          <a:lstStyle/>
          <a:p>
            <a:r>
              <a:rPr lang="en-US" altLang="zh-CN" sz="2800" b="1" dirty="0">
                <a:solidFill>
                  <a:schemeClr val="accent1"/>
                </a:solidFill>
                <a:latin typeface="微软雅黑" panose="020B0503020204020204" pitchFamily="34" charset="-122"/>
                <a:ea typeface="微软雅黑" panose="020B0503020204020204" pitchFamily="34" charset="-122"/>
              </a:rPr>
              <a:t>03 </a:t>
            </a:r>
            <a:r>
              <a:rPr lang="zh-CN" altLang="en-US" sz="2000" b="1" dirty="0">
                <a:latin typeface="微软雅黑" panose="020B0503020204020204" pitchFamily="34" charset="-122"/>
                <a:ea typeface="微软雅黑" panose="020B0503020204020204" pitchFamily="34" charset="-122"/>
              </a:rPr>
              <a:t>第</a:t>
            </a:r>
            <a:r>
              <a:rPr lang="en-US" altLang="zh-CN" sz="2000" b="1" dirty="0">
                <a:latin typeface="微软雅黑" panose="020B0503020204020204" pitchFamily="34" charset="-122"/>
                <a:ea typeface="微软雅黑" panose="020B0503020204020204" pitchFamily="34" charset="-122"/>
              </a:rPr>
              <a:t>21</a:t>
            </a:r>
            <a:r>
              <a:rPr lang="zh-CN" altLang="en-US" sz="2000" b="1" dirty="0">
                <a:latin typeface="微软雅黑" panose="020B0503020204020204" pitchFamily="34" charset="-122"/>
                <a:ea typeface="微软雅黑" panose="020B0503020204020204" pitchFamily="34" charset="-122"/>
              </a:rPr>
              <a:t>行～</a:t>
            </a:r>
            <a:r>
              <a:rPr lang="en-US" altLang="zh-CN" sz="2000" b="1" dirty="0">
                <a:latin typeface="微软雅黑" panose="020B0503020204020204" pitchFamily="34" charset="-122"/>
                <a:ea typeface="微软雅黑" panose="020B0503020204020204" pitchFamily="34" charset="-122"/>
              </a:rPr>
              <a:t>30</a:t>
            </a:r>
            <a:r>
              <a:rPr lang="zh-CN" altLang="en-US" sz="2000" b="1" dirty="0">
                <a:latin typeface="微软雅黑" panose="020B0503020204020204" pitchFamily="34" charset="-122"/>
                <a:ea typeface="微软雅黑" panose="020B0503020204020204" pitchFamily="34" charset="-122"/>
              </a:rPr>
              <a:t>行</a:t>
            </a:r>
          </a:p>
        </p:txBody>
      </p:sp>
      <p:sp>
        <p:nvSpPr>
          <p:cNvPr id="38" name="文本框 37">
            <a:extLst>
              <a:ext uri="{FF2B5EF4-FFF2-40B4-BE49-F238E27FC236}">
                <a16:creationId xmlns:a16="http://schemas.microsoft.com/office/drawing/2014/main" id="{B8370B4C-36F9-4AE3-B303-825DE4E23986}"/>
              </a:ext>
            </a:extLst>
          </p:cNvPr>
          <p:cNvSpPr txBox="1"/>
          <p:nvPr/>
        </p:nvSpPr>
        <p:spPr>
          <a:xfrm>
            <a:off x="695324" y="4685645"/>
            <a:ext cx="4180204" cy="679801"/>
          </a:xfrm>
          <a:prstGeom prst="rect">
            <a:avLst/>
          </a:prstGeom>
          <a:noFill/>
        </p:spPr>
        <p:txBody>
          <a:bodyPr wrap="square" rtlCol="0">
            <a:spAutoFit/>
          </a:bodyPr>
          <a:lstStyle>
            <a:defPPr>
              <a:defRPr lang="zh-CN"/>
            </a:defPPr>
            <a:lvl1pPr indent="457200">
              <a:lnSpc>
                <a:spcPct val="125000"/>
              </a:lnSpc>
              <a:defRPr>
                <a:latin typeface="微软雅黑" panose="020B0503020204020204" pitchFamily="34" charset="-122"/>
                <a:ea typeface="微软雅黑" panose="020B0503020204020204" pitchFamily="34" charset="-122"/>
              </a:defRPr>
            </a:lvl1pPr>
          </a:lstStyle>
          <a:p>
            <a:pPr algn="just"/>
            <a:r>
              <a:rPr lang="en-US" altLang="zh-CN" sz="1600" dirty="0" err="1"/>
              <a:t>timezone</a:t>
            </a:r>
            <a:r>
              <a:rPr lang="zh-CN" altLang="en-US" sz="1600" dirty="0"/>
              <a:t>参数定义了系统默认时区为“上海”。</a:t>
            </a:r>
          </a:p>
        </p:txBody>
      </p:sp>
      <p:cxnSp>
        <p:nvCxnSpPr>
          <p:cNvPr id="39" name="直接连接符 38">
            <a:extLst>
              <a:ext uri="{FF2B5EF4-FFF2-40B4-BE49-F238E27FC236}">
                <a16:creationId xmlns:a16="http://schemas.microsoft.com/office/drawing/2014/main" id="{F71CD92D-CB22-4685-87BC-C8C77FBFEB7B}"/>
              </a:ext>
            </a:extLst>
          </p:cNvPr>
          <p:cNvCxnSpPr/>
          <p:nvPr/>
        </p:nvCxnSpPr>
        <p:spPr>
          <a:xfrm>
            <a:off x="7532323" y="4663428"/>
            <a:ext cx="376732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1A0FA9BC-020E-4975-94E1-7B42328619F9}"/>
              </a:ext>
            </a:extLst>
          </p:cNvPr>
          <p:cNvSpPr txBox="1"/>
          <p:nvPr/>
        </p:nvSpPr>
        <p:spPr>
          <a:xfrm>
            <a:off x="7541969" y="4121570"/>
            <a:ext cx="2999232" cy="523220"/>
          </a:xfrm>
          <a:prstGeom prst="rect">
            <a:avLst/>
          </a:prstGeom>
          <a:noFill/>
        </p:spPr>
        <p:txBody>
          <a:bodyPr wrap="square" rtlCol="0">
            <a:spAutoFit/>
          </a:bodyPr>
          <a:lstStyle/>
          <a:p>
            <a:r>
              <a:rPr lang="en-US" altLang="zh-CN" sz="2800" b="1" dirty="0">
                <a:solidFill>
                  <a:schemeClr val="accent1"/>
                </a:solidFill>
                <a:latin typeface="微软雅黑" panose="020B0503020204020204" pitchFamily="34" charset="-122"/>
                <a:ea typeface="微软雅黑" panose="020B0503020204020204" pitchFamily="34" charset="-122"/>
              </a:rPr>
              <a:t>04 </a:t>
            </a:r>
            <a:r>
              <a:rPr lang="zh-CN" altLang="en-US" sz="2000" b="1" dirty="0">
                <a:latin typeface="微软雅黑" panose="020B0503020204020204" pitchFamily="34" charset="-122"/>
                <a:ea typeface="微软雅黑" panose="020B0503020204020204" pitchFamily="34" charset="-122"/>
              </a:rPr>
              <a:t>第</a:t>
            </a:r>
            <a:r>
              <a:rPr lang="en-US" altLang="zh-CN" sz="2000" b="1" dirty="0">
                <a:latin typeface="微软雅黑" panose="020B0503020204020204" pitchFamily="34" charset="-122"/>
                <a:ea typeface="微软雅黑" panose="020B0503020204020204" pitchFamily="34" charset="-122"/>
              </a:rPr>
              <a:t>31</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44</a:t>
            </a:r>
            <a:r>
              <a:rPr lang="zh-CN" altLang="en-US" sz="2000" b="1" dirty="0">
                <a:latin typeface="微软雅黑" panose="020B0503020204020204" pitchFamily="34" charset="-122"/>
                <a:ea typeface="微软雅黑" panose="020B0503020204020204" pitchFamily="34" charset="-122"/>
              </a:rPr>
              <a:t>行</a:t>
            </a:r>
          </a:p>
        </p:txBody>
      </p:sp>
      <p:sp>
        <p:nvSpPr>
          <p:cNvPr id="41" name="文本框 40">
            <a:extLst>
              <a:ext uri="{FF2B5EF4-FFF2-40B4-BE49-F238E27FC236}">
                <a16:creationId xmlns:a16="http://schemas.microsoft.com/office/drawing/2014/main" id="{BDB412D5-1658-4E91-9873-FA356FE97D46}"/>
              </a:ext>
            </a:extLst>
          </p:cNvPr>
          <p:cNvSpPr txBox="1"/>
          <p:nvPr/>
        </p:nvSpPr>
        <p:spPr>
          <a:xfrm>
            <a:off x="7532322" y="4644790"/>
            <a:ext cx="4180203" cy="1295355"/>
          </a:xfrm>
          <a:prstGeom prst="rect">
            <a:avLst/>
          </a:prstGeom>
          <a:noFill/>
        </p:spPr>
        <p:txBody>
          <a:bodyPr wrap="square" rtlCol="0">
            <a:spAutoFit/>
          </a:bodyPr>
          <a:lstStyle>
            <a:defPPr>
              <a:defRPr lang="zh-CN"/>
            </a:defPPr>
            <a:lvl1pPr indent="457200">
              <a:lnSpc>
                <a:spcPct val="125000"/>
              </a:lnSpc>
              <a:defRPr>
                <a:latin typeface="微软雅黑" panose="020B0503020204020204" pitchFamily="34" charset="-122"/>
                <a:ea typeface="微软雅黑" panose="020B0503020204020204" pitchFamily="34" charset="-122"/>
              </a:defRPr>
            </a:lvl1pPr>
          </a:lstStyle>
          <a:p>
            <a:pPr algn="just"/>
            <a:r>
              <a:rPr lang="zh-CN" altLang="en-US" sz="1600" dirty="0"/>
              <a:t>表示要安装的软件来源。</a:t>
            </a:r>
            <a:r>
              <a:rPr lang="en-US" altLang="zh-CN" sz="1600" dirty="0"/>
              <a:t>graphical-server-environment</a:t>
            </a:r>
            <a:r>
              <a:rPr lang="zh-CN" altLang="en-US" sz="1600" dirty="0"/>
              <a:t>即带有图形化界面的服务器环境，它对应的是安装界面中的</a:t>
            </a:r>
            <a:r>
              <a:rPr lang="en-US" altLang="zh-CN" sz="1600" dirty="0"/>
              <a:t>Server With GUI</a:t>
            </a:r>
            <a:r>
              <a:rPr lang="zh-CN" altLang="en-US" sz="1600" dirty="0"/>
              <a:t>选项。</a:t>
            </a:r>
          </a:p>
        </p:txBody>
      </p:sp>
      <p:sp>
        <p:nvSpPr>
          <p:cNvPr id="42" name="椭圆 41">
            <a:extLst>
              <a:ext uri="{FF2B5EF4-FFF2-40B4-BE49-F238E27FC236}">
                <a16:creationId xmlns:a16="http://schemas.microsoft.com/office/drawing/2014/main" id="{4514978B-A07A-49C9-B99E-78A0056BC7E0}"/>
              </a:ext>
            </a:extLst>
          </p:cNvPr>
          <p:cNvSpPr/>
          <p:nvPr/>
        </p:nvSpPr>
        <p:spPr>
          <a:xfrm>
            <a:off x="5181599" y="2724801"/>
            <a:ext cx="2334640" cy="2334640"/>
          </a:xfrm>
          <a:prstGeom prst="ellipse">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D16F8BA5-23BE-4AC4-B7DE-D376BB709709}"/>
              </a:ext>
            </a:extLst>
          </p:cNvPr>
          <p:cNvSpPr/>
          <p:nvPr/>
        </p:nvSpPr>
        <p:spPr>
          <a:xfrm>
            <a:off x="4928680" y="2355150"/>
            <a:ext cx="2334640" cy="2334640"/>
          </a:xfrm>
          <a:prstGeom prst="ellipse">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13768E6D-775E-4FDF-90D0-8A53818970B4}"/>
              </a:ext>
            </a:extLst>
          </p:cNvPr>
          <p:cNvSpPr/>
          <p:nvPr/>
        </p:nvSpPr>
        <p:spPr>
          <a:xfrm>
            <a:off x="4675761" y="2724801"/>
            <a:ext cx="2334640" cy="2334640"/>
          </a:xfrm>
          <a:prstGeom prst="ellipse">
            <a:avLst/>
          </a:prstGeom>
          <a:solidFill>
            <a:schemeClr val="accent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28C0F7CA-463D-41F2-B183-E83FC668ECB7}"/>
              </a:ext>
            </a:extLst>
          </p:cNvPr>
          <p:cNvSpPr txBox="1"/>
          <p:nvPr/>
        </p:nvSpPr>
        <p:spPr>
          <a:xfrm>
            <a:off x="5181599" y="3327034"/>
            <a:ext cx="1811567" cy="954107"/>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Kickstart</a:t>
            </a:r>
            <a:r>
              <a:rPr lang="zh-CN" altLang="en-US" sz="2800" b="1" dirty="0">
                <a:solidFill>
                  <a:schemeClr val="bg1"/>
                </a:solidFill>
                <a:latin typeface="微软雅黑" panose="020B0503020204020204" pitchFamily="34" charset="-122"/>
                <a:ea typeface="微软雅黑" panose="020B0503020204020204" pitchFamily="34" charset="-122"/>
              </a:rPr>
              <a:t>应答文件</a:t>
            </a:r>
          </a:p>
        </p:txBody>
      </p:sp>
      <p:sp>
        <p:nvSpPr>
          <p:cNvPr id="54" name="文本框 53">
            <a:extLst>
              <a:ext uri="{FF2B5EF4-FFF2-40B4-BE49-F238E27FC236}">
                <a16:creationId xmlns:a16="http://schemas.microsoft.com/office/drawing/2014/main" id="{799058F9-3D63-489E-AA62-45BA49DD8374}"/>
              </a:ext>
            </a:extLst>
          </p:cNvPr>
          <p:cNvSpPr txBox="1"/>
          <p:nvPr/>
        </p:nvSpPr>
        <p:spPr>
          <a:xfrm>
            <a:off x="3047172" y="1348952"/>
            <a:ext cx="6097656" cy="338554"/>
          </a:xfrm>
          <a:prstGeom prst="rect">
            <a:avLst/>
          </a:prstGeom>
          <a:noFill/>
        </p:spPr>
        <p:txBody>
          <a:bodyPr wrap="square">
            <a:spAutoFit/>
          </a:bodyPr>
          <a:lstStyle/>
          <a:p>
            <a:pPr algn="ctr"/>
            <a:r>
              <a:rPr lang="zh-CN" altLang="en-US" sz="1600" b="1" dirty="0">
                <a:solidFill>
                  <a:srgbClr val="C00000"/>
                </a:solidFill>
                <a:latin typeface="微软雅黑" panose="020B0503020204020204" pitchFamily="34" charset="-122"/>
                <a:ea typeface="微软雅黑" panose="020B0503020204020204" pitchFamily="34" charset="-122"/>
              </a:rPr>
              <a:t>Kickstart应答文件共有44行左右的参数和注释内容。</a:t>
            </a:r>
          </a:p>
        </p:txBody>
      </p:sp>
    </p:spTree>
    <p:extLst>
      <p:ext uri="{BB962C8B-B14F-4D97-AF65-F5344CB8AC3E}">
        <p14:creationId xmlns:p14="http://schemas.microsoft.com/office/powerpoint/2010/main" val="40060881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par>
                                <p:cTn id="18" presetID="2" presetClass="entr" presetSubtype="4"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500" fill="hold"/>
                                        <p:tgtEl>
                                          <p:spTgt spid="43"/>
                                        </p:tgtEl>
                                        <p:attrNameLst>
                                          <p:attrName>ppt_x</p:attrName>
                                        </p:attrNameLst>
                                      </p:cBhvr>
                                      <p:tavLst>
                                        <p:tav tm="0">
                                          <p:val>
                                            <p:strVal val="#ppt_x"/>
                                          </p:val>
                                        </p:tav>
                                        <p:tav tm="100000">
                                          <p:val>
                                            <p:strVal val="#ppt_x"/>
                                          </p:val>
                                        </p:tav>
                                      </p:tavLst>
                                    </p:anim>
                                    <p:anim calcmode="lin" valueType="num">
                                      <p:cBhvr additive="base">
                                        <p:cTn id="21" dur="500" fill="hold"/>
                                        <p:tgtEl>
                                          <p:spTgt spid="43"/>
                                        </p:tgtEl>
                                        <p:attrNameLst>
                                          <p:attrName>ppt_y</p:attrName>
                                        </p:attrNameLst>
                                      </p:cBhvr>
                                      <p:tavLst>
                                        <p:tav tm="0">
                                          <p:val>
                                            <p:strVal val="1+#ppt_h/2"/>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44"/>
                                        </p:tgtEl>
                                        <p:attrNameLst>
                                          <p:attrName>style.visibility</p:attrName>
                                        </p:attrNameLst>
                                      </p:cBhvr>
                                      <p:to>
                                        <p:strVal val="visible"/>
                                      </p:to>
                                    </p:set>
                                    <p:anim calcmode="lin" valueType="num">
                                      <p:cBhvr additive="base">
                                        <p:cTn id="24" dur="500" fill="hold"/>
                                        <p:tgtEl>
                                          <p:spTgt spid="44"/>
                                        </p:tgtEl>
                                        <p:attrNameLst>
                                          <p:attrName>ppt_x</p:attrName>
                                        </p:attrNameLst>
                                      </p:cBhvr>
                                      <p:tavLst>
                                        <p:tav tm="0">
                                          <p:val>
                                            <p:strVal val="1+#ppt_w/2"/>
                                          </p:val>
                                        </p:tav>
                                        <p:tav tm="100000">
                                          <p:val>
                                            <p:strVal val="#ppt_x"/>
                                          </p:val>
                                        </p:tav>
                                      </p:tavLst>
                                    </p:anim>
                                    <p:anim calcmode="lin" valueType="num">
                                      <p:cBhvr additive="base">
                                        <p:cTn id="25" dur="500" fill="hold"/>
                                        <p:tgtEl>
                                          <p:spTgt spid="44"/>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cBhvr additive="base">
                                        <p:cTn id="28" dur="500" fill="hold"/>
                                        <p:tgtEl>
                                          <p:spTgt spid="42"/>
                                        </p:tgtEl>
                                        <p:attrNameLst>
                                          <p:attrName>ppt_x</p:attrName>
                                        </p:attrNameLst>
                                      </p:cBhvr>
                                      <p:tavLst>
                                        <p:tav tm="0">
                                          <p:val>
                                            <p:strVal val="0-#ppt_w/2"/>
                                          </p:val>
                                        </p:tav>
                                        <p:tav tm="100000">
                                          <p:val>
                                            <p:strVal val="#ppt_x"/>
                                          </p:val>
                                        </p:tav>
                                      </p:tavLst>
                                    </p:anim>
                                    <p:anim calcmode="lin" valueType="num">
                                      <p:cBhvr additive="base">
                                        <p:cTn id="29" dur="500" fill="hold"/>
                                        <p:tgtEl>
                                          <p:spTgt spid="42"/>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50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2" grpId="0" animBg="1"/>
      <p:bldP spid="43" grpId="0" animBg="1"/>
      <p:bldP spid="44" grpId="0" animBg="1"/>
      <p:bldP spid="4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4296000" y="876300"/>
            <a:ext cx="3600000" cy="3600000"/>
          </a:xfrm>
          <a:prstGeom prst="diamond">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3371850" y="4978520"/>
            <a:ext cx="5448300" cy="646331"/>
          </a:xfrm>
          <a:prstGeom prst="rect">
            <a:avLst/>
          </a:prstGeom>
          <a:noFill/>
        </p:spPr>
        <p:txBody>
          <a:bodyPr wrap="square" rtlCol="0">
            <a:spAutoFit/>
          </a:bodyP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自动部署客户机</a:t>
            </a:r>
          </a:p>
        </p:txBody>
      </p:sp>
      <p:sp>
        <p:nvSpPr>
          <p:cNvPr id="9" name="文本框 8"/>
          <p:cNvSpPr txBox="1"/>
          <p:nvPr/>
        </p:nvSpPr>
        <p:spPr>
          <a:xfrm>
            <a:off x="2240797" y="5581590"/>
            <a:ext cx="7710406" cy="400110"/>
          </a:xfrm>
          <a:prstGeom prst="rect">
            <a:avLst/>
          </a:prstGeom>
          <a:noFill/>
        </p:spPr>
        <p:txBody>
          <a:bodyPr wrap="square" rtlCol="0">
            <a:spAutoFit/>
          </a:bodyPr>
          <a:lstStyle/>
          <a:p>
            <a:pPr algn="ctr"/>
            <a:r>
              <a:rPr lang="en-US" altLang="zh-CN" sz="2000" dirty="0">
                <a:solidFill>
                  <a:schemeClr val="accent1"/>
                </a:solidFill>
                <a:latin typeface="微软雅黑" panose="020B0503020204020204" pitchFamily="34" charset="-122"/>
                <a:ea typeface="微软雅黑" panose="020B0503020204020204" pitchFamily="34" charset="-122"/>
              </a:rPr>
              <a:t>Automatically Deploy Clients</a:t>
            </a:r>
          </a:p>
        </p:txBody>
      </p:sp>
      <p:sp>
        <p:nvSpPr>
          <p:cNvPr id="10" name="文本框 9"/>
          <p:cNvSpPr txBox="1"/>
          <p:nvPr/>
        </p:nvSpPr>
        <p:spPr>
          <a:xfrm>
            <a:off x="4210051" y="1891470"/>
            <a:ext cx="3771898" cy="1569660"/>
          </a:xfrm>
          <a:prstGeom prst="rect">
            <a:avLst/>
          </a:prstGeom>
          <a:noFill/>
        </p:spPr>
        <p:txBody>
          <a:bodyPr wrap="square" rtlCol="0">
            <a:spAutoFit/>
          </a:bodyPr>
          <a:lstStyle/>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PART</a:t>
            </a:r>
          </a:p>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THREE</a:t>
            </a:r>
            <a:endParaRPr lang="zh-CN" altLang="en-US"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直角三角形 3"/>
          <p:cNvSpPr>
            <a:spLocks noChangeAspect="1"/>
          </p:cNvSpPr>
          <p:nvPr/>
        </p:nvSpPr>
        <p:spPr>
          <a:xfrm>
            <a:off x="4210051" y="2786002"/>
            <a:ext cx="1800000" cy="1800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1608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par>
                                <p:cTn id="8" presetID="41" presetClass="entr" presetSubtype="0" fill="hold" grpId="0" nodeType="withEffect">
                                  <p:stCondLst>
                                    <p:cond delay="250"/>
                                  </p:stCondLst>
                                  <p:iterate type="lt">
                                    <p:tmPct val="14286"/>
                                  </p:iterate>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0"/>
                                        </p:tgtEl>
                                        <p:attrNameLst>
                                          <p:attrName>ppt_y</p:attrName>
                                        </p:attrNameLst>
                                      </p:cBhvr>
                                      <p:tavLst>
                                        <p:tav tm="0">
                                          <p:val>
                                            <p:strVal val="#ppt_y"/>
                                          </p:val>
                                        </p:tav>
                                        <p:tav tm="100000">
                                          <p:val>
                                            <p:strVal val="#ppt_y"/>
                                          </p:val>
                                        </p:tav>
                                      </p:tavLst>
                                    </p:anim>
                                    <p:anim calcmode="lin" valueType="num">
                                      <p:cBhvr>
                                        <p:cTn id="12"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00"/>
                                        <p:tgtEl>
                                          <p:spTgt spid="6"/>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7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9CF8E4B2-1FC5-41EA-AAF6-43D2550E1413}"/>
              </a:ext>
            </a:extLst>
          </p:cNvPr>
          <p:cNvPicPr>
            <a:picLocks noChangeAspect="1"/>
          </p:cNvPicPr>
          <p:nvPr/>
        </p:nvPicPr>
        <p:blipFill rotWithShape="1">
          <a:blip r:embed="rId3">
            <a:extLst>
              <a:ext uri="{28A0092B-C50C-407E-A947-70E740481C1C}">
                <a14:useLocalDpi xmlns:a14="http://schemas.microsoft.com/office/drawing/2010/main" val="0"/>
              </a:ext>
            </a:extLst>
          </a:blip>
          <a:srcRect r="2082"/>
          <a:stretch/>
        </p:blipFill>
        <p:spPr>
          <a:xfrm>
            <a:off x="5001771" y="702"/>
            <a:ext cx="7190229" cy="6858000"/>
          </a:xfrm>
          <a:prstGeom prst="rect">
            <a:avLst/>
          </a:prstGeom>
        </p:spPr>
      </p:pic>
      <p:sp>
        <p:nvSpPr>
          <p:cNvPr id="25" name="文本框 24"/>
          <p:cNvSpPr txBox="1"/>
          <p:nvPr/>
        </p:nvSpPr>
        <p:spPr>
          <a:xfrm>
            <a:off x="152872" y="383540"/>
            <a:ext cx="3962206" cy="923330"/>
          </a:xfrm>
          <a:prstGeom prst="rect">
            <a:avLst/>
          </a:prstGeom>
          <a:noFill/>
        </p:spPr>
        <p:txBody>
          <a:bodyPr wrap="square" rtlCol="0">
            <a:spAutoFit/>
          </a:bodyPr>
          <a:lstStyle/>
          <a:p>
            <a:pPr algn="ctr"/>
            <a:r>
              <a:rPr lang="zh-CN" altLang="en-US" sz="54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课程概述</a:t>
            </a:r>
          </a:p>
        </p:txBody>
      </p:sp>
      <p:grpSp>
        <p:nvGrpSpPr>
          <p:cNvPr id="10" name="组合 9">
            <a:extLst>
              <a:ext uri="{FF2B5EF4-FFF2-40B4-BE49-F238E27FC236}">
                <a16:creationId xmlns:a16="http://schemas.microsoft.com/office/drawing/2014/main" id="{2A420798-6D5C-4241-AE37-C7736A335BF5}"/>
              </a:ext>
            </a:extLst>
          </p:cNvPr>
          <p:cNvGrpSpPr/>
          <p:nvPr/>
        </p:nvGrpSpPr>
        <p:grpSpPr>
          <a:xfrm>
            <a:off x="37592" y="2188611"/>
            <a:ext cx="3326710" cy="830997"/>
            <a:chOff x="185047" y="2263262"/>
            <a:chExt cx="3326710" cy="830997"/>
          </a:xfrm>
        </p:grpSpPr>
        <p:sp>
          <p:nvSpPr>
            <p:cNvPr id="26" name="文本框 25"/>
            <p:cNvSpPr txBox="1"/>
            <p:nvPr/>
          </p:nvSpPr>
          <p:spPr>
            <a:xfrm>
              <a:off x="1064143" y="2417151"/>
              <a:ext cx="2447614" cy="615553"/>
            </a:xfrm>
            <a:prstGeom prst="rect">
              <a:avLst/>
            </a:prstGeom>
            <a:noFill/>
          </p:spPr>
          <p:txBody>
            <a:bodyPr wrap="square" rtlCol="0">
              <a:spAutoFit/>
            </a:bodyPr>
            <a:lstStyle/>
            <a:p>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rPr>
                <a:t>无人值守系统</a:t>
              </a:r>
              <a:endPar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endParaRPr>
            </a:p>
            <a:p>
              <a:r>
                <a:rPr lang="en-US" altLang="zh-CN" sz="1400" dirty="0">
                  <a:latin typeface="微软雅黑" panose="020B0503020204020204" pitchFamily="34" charset="-122"/>
                  <a:ea typeface="微软雅黑" panose="020B0503020204020204" pitchFamily="34" charset="-122"/>
                </a:rPr>
                <a:t>Unattended System</a:t>
              </a:r>
              <a:endParaRPr lang="da-DK"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7" name="文本框 26"/>
            <p:cNvSpPr txBox="1"/>
            <p:nvPr/>
          </p:nvSpPr>
          <p:spPr>
            <a:xfrm>
              <a:off x="185047" y="2263262"/>
              <a:ext cx="1015288" cy="830997"/>
            </a:xfrm>
            <a:prstGeom prst="rect">
              <a:avLst/>
            </a:prstGeom>
            <a:noFill/>
          </p:spPr>
          <p:txBody>
            <a:bodyPr wrap="square" rtlCol="0">
              <a:spAutoFit/>
            </a:bodyPr>
            <a:lstStyle/>
            <a:p>
              <a:pPr algn="ctr"/>
              <a:r>
                <a:rPr lang="en-US" altLang="zh-CN"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01</a:t>
              </a:r>
              <a:endParaRPr lang="zh-CN" altLang="en-US"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9" name="组合 8">
            <a:extLst>
              <a:ext uri="{FF2B5EF4-FFF2-40B4-BE49-F238E27FC236}">
                <a16:creationId xmlns:a16="http://schemas.microsoft.com/office/drawing/2014/main" id="{0930ACDD-6974-4AEE-A3F7-8541BBEB7522}"/>
              </a:ext>
            </a:extLst>
          </p:cNvPr>
          <p:cNvGrpSpPr/>
          <p:nvPr/>
        </p:nvGrpSpPr>
        <p:grpSpPr>
          <a:xfrm>
            <a:off x="3449751" y="2188611"/>
            <a:ext cx="3421454" cy="984886"/>
            <a:chOff x="3360777" y="2137216"/>
            <a:chExt cx="3421454" cy="984886"/>
          </a:xfrm>
        </p:grpSpPr>
        <p:sp>
          <p:nvSpPr>
            <p:cNvPr id="40" name="文本框 39"/>
            <p:cNvSpPr txBox="1"/>
            <p:nvPr/>
          </p:nvSpPr>
          <p:spPr>
            <a:xfrm>
              <a:off x="4239875" y="2291105"/>
              <a:ext cx="2542356" cy="830997"/>
            </a:xfrm>
            <a:prstGeom prst="rect">
              <a:avLst/>
            </a:prstGeom>
            <a:noFill/>
          </p:spPr>
          <p:txBody>
            <a:bodyPr wrap="square" rtlCol="0">
              <a:spAutoFit/>
            </a:bodyPr>
            <a:lstStyle/>
            <a:p>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rPr>
                <a:t>部署相关服务程序</a:t>
              </a:r>
              <a:endPar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endParaRPr>
            </a:p>
            <a:p>
              <a:r>
                <a:rPr lang="en-US" altLang="zh-CN" sz="1400" dirty="0">
                  <a:latin typeface="微软雅黑" panose="020B0503020204020204" pitchFamily="34" charset="-122"/>
                  <a:ea typeface="微软雅黑" panose="020B0503020204020204" pitchFamily="34" charset="-122"/>
                </a:rPr>
                <a:t>Deploy Related Service Procedures</a:t>
              </a:r>
              <a:endParaRPr lang="da-DK"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1" name="文本框 40"/>
            <p:cNvSpPr txBox="1"/>
            <p:nvPr/>
          </p:nvSpPr>
          <p:spPr>
            <a:xfrm>
              <a:off x="3360777" y="2137216"/>
              <a:ext cx="1015288" cy="830997"/>
            </a:xfrm>
            <a:prstGeom prst="rect">
              <a:avLst/>
            </a:prstGeom>
            <a:noFill/>
          </p:spPr>
          <p:txBody>
            <a:bodyPr wrap="square" rtlCol="0">
              <a:spAutoFit/>
            </a:bodyPr>
            <a:lstStyle/>
            <a:p>
              <a:pPr algn="ctr"/>
              <a:r>
                <a:rPr lang="en-US" altLang="zh-CN"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02</a:t>
              </a:r>
              <a:endParaRPr lang="zh-CN" altLang="en-US"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8" name="矩形: 圆角 7">
            <a:extLst>
              <a:ext uri="{FF2B5EF4-FFF2-40B4-BE49-F238E27FC236}">
                <a16:creationId xmlns:a16="http://schemas.microsoft.com/office/drawing/2014/main" id="{8F985FD2-8E20-485E-BADB-442EE373A51F}"/>
              </a:ext>
            </a:extLst>
          </p:cNvPr>
          <p:cNvSpPr/>
          <p:nvPr/>
        </p:nvSpPr>
        <p:spPr>
          <a:xfrm>
            <a:off x="3441990" y="2075261"/>
            <a:ext cx="3360777" cy="1211587"/>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圆角 23">
            <a:extLst>
              <a:ext uri="{FF2B5EF4-FFF2-40B4-BE49-F238E27FC236}">
                <a16:creationId xmlns:a16="http://schemas.microsoft.com/office/drawing/2014/main" id="{5C3EE372-DFF2-41CC-B158-614A7E402066}"/>
              </a:ext>
            </a:extLst>
          </p:cNvPr>
          <p:cNvSpPr/>
          <p:nvPr/>
        </p:nvSpPr>
        <p:spPr>
          <a:xfrm>
            <a:off x="0" y="2072967"/>
            <a:ext cx="3364302" cy="1211587"/>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a:extLst>
              <a:ext uri="{FF2B5EF4-FFF2-40B4-BE49-F238E27FC236}">
                <a16:creationId xmlns:a16="http://schemas.microsoft.com/office/drawing/2014/main" id="{ACD2A615-774A-4B64-9B89-E4E38D4694EE}"/>
              </a:ext>
            </a:extLst>
          </p:cNvPr>
          <p:cNvGrpSpPr/>
          <p:nvPr/>
        </p:nvGrpSpPr>
        <p:grpSpPr>
          <a:xfrm>
            <a:off x="37592" y="3519146"/>
            <a:ext cx="3326711" cy="984886"/>
            <a:chOff x="152872" y="3508676"/>
            <a:chExt cx="3326711" cy="984886"/>
          </a:xfrm>
        </p:grpSpPr>
        <p:sp>
          <p:nvSpPr>
            <p:cNvPr id="43" name="文本框 42"/>
            <p:cNvSpPr txBox="1"/>
            <p:nvPr/>
          </p:nvSpPr>
          <p:spPr>
            <a:xfrm>
              <a:off x="1031969" y="3662565"/>
              <a:ext cx="2447614" cy="830997"/>
            </a:xfrm>
            <a:prstGeom prst="rect">
              <a:avLst/>
            </a:prstGeom>
            <a:noFill/>
          </p:spPr>
          <p:txBody>
            <a:bodyPr wrap="square" rtlCol="0">
              <a:spAutoFit/>
            </a:bodyPr>
            <a:lstStyle/>
            <a:p>
              <a:r>
                <a:rPr lang="zh-CN" altLang="en-US" sz="20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endParaRPr lang="en-US" altLang="zh-CN" sz="2000" b="1" dirty="0">
                <a:solidFill>
                  <a:schemeClr val="tx1">
                    <a:lumMod val="95000"/>
                    <a:lumOff val="5000"/>
                  </a:schemeClr>
                </a:solidFill>
                <a:latin typeface="微软雅黑" panose="020B0503020204020204" pitchFamily="34" charset="-122"/>
                <a:ea typeface="微软雅黑" panose="020B0503020204020204" pitchFamily="34" charset="-122"/>
              </a:endParaRPr>
            </a:p>
            <a:p>
              <a:r>
                <a:rPr lang="en-US" altLang="zh-CN" sz="1400" dirty="0">
                  <a:latin typeface="微软雅黑" panose="020B0503020204020204" pitchFamily="34" charset="-122"/>
                  <a:ea typeface="微软雅黑" panose="020B0503020204020204" pitchFamily="34" charset="-122"/>
                </a:rPr>
                <a:t>Automatically Deploy Clients</a:t>
              </a:r>
              <a:endParaRPr lang="da-DK"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文本框 43"/>
            <p:cNvSpPr txBox="1"/>
            <p:nvPr/>
          </p:nvSpPr>
          <p:spPr>
            <a:xfrm>
              <a:off x="152872" y="3508676"/>
              <a:ext cx="1015288" cy="830997"/>
            </a:xfrm>
            <a:prstGeom prst="rect">
              <a:avLst/>
            </a:prstGeom>
            <a:noFill/>
          </p:spPr>
          <p:txBody>
            <a:bodyPr wrap="square" rtlCol="0">
              <a:spAutoFit/>
            </a:bodyPr>
            <a:lstStyle/>
            <a:p>
              <a:pPr algn="ctr"/>
              <a:r>
                <a:rPr lang="en-US" altLang="zh-CN"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03</a:t>
              </a:r>
              <a:endParaRPr lang="zh-CN" altLang="en-US" sz="4800" b="1" u="sng"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1" name="矩形: 圆角 30">
            <a:extLst>
              <a:ext uri="{FF2B5EF4-FFF2-40B4-BE49-F238E27FC236}">
                <a16:creationId xmlns:a16="http://schemas.microsoft.com/office/drawing/2014/main" id="{98AB5614-2974-44A5-85A3-6CD6790D865E}"/>
              </a:ext>
            </a:extLst>
          </p:cNvPr>
          <p:cNvSpPr/>
          <p:nvPr/>
        </p:nvSpPr>
        <p:spPr>
          <a:xfrm>
            <a:off x="0" y="3398424"/>
            <a:ext cx="3364302" cy="1211587"/>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85802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075D9F7F-6F77-4AED-B593-31B62BA3CDFA}"/>
              </a:ext>
            </a:extLst>
          </p:cNvPr>
          <p:cNvSpPr/>
          <p:nvPr/>
        </p:nvSpPr>
        <p:spPr>
          <a:xfrm>
            <a:off x="1197713" y="4736168"/>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选择虚拟机的配置类型 </a:t>
            </a:r>
          </a:p>
        </p:txBody>
      </p:sp>
      <p:sp>
        <p:nvSpPr>
          <p:cNvPr id="28" name="矩形: 圆角 27">
            <a:extLst>
              <a:ext uri="{FF2B5EF4-FFF2-40B4-BE49-F238E27FC236}">
                <a16:creationId xmlns:a16="http://schemas.microsoft.com/office/drawing/2014/main" id="{DD2717D7-0674-4299-8EF0-1EC0C0DA2971}"/>
              </a:ext>
            </a:extLst>
          </p:cNvPr>
          <p:cNvSpPr/>
          <p:nvPr/>
        </p:nvSpPr>
        <p:spPr>
          <a:xfrm>
            <a:off x="4903106"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设置虚拟机操作系统的安装来源</a:t>
            </a:r>
          </a:p>
        </p:txBody>
      </p:sp>
      <p:sp>
        <p:nvSpPr>
          <p:cNvPr id="29" name="箭头: 右 28">
            <a:extLst>
              <a:ext uri="{FF2B5EF4-FFF2-40B4-BE49-F238E27FC236}">
                <a16:creationId xmlns:a16="http://schemas.microsoft.com/office/drawing/2014/main" id="{4CFD50F0-CD4F-4103-84CD-8E627C588C7E}"/>
              </a:ext>
            </a:extLst>
          </p:cNvPr>
          <p:cNvSpPr/>
          <p:nvPr/>
        </p:nvSpPr>
        <p:spPr>
          <a:xfrm>
            <a:off x="3793625" y="4997674"/>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227B3878-AA10-440A-AD78-A55FAEC741F1}"/>
              </a:ext>
            </a:extLst>
          </p:cNvPr>
          <p:cNvSpPr/>
          <p:nvPr/>
        </p:nvSpPr>
        <p:spPr>
          <a:xfrm>
            <a:off x="8589452"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选择客户端主机的操作系统</a:t>
            </a:r>
          </a:p>
        </p:txBody>
      </p:sp>
      <p:sp>
        <p:nvSpPr>
          <p:cNvPr id="45" name="箭头: 右 44">
            <a:extLst>
              <a:ext uri="{FF2B5EF4-FFF2-40B4-BE49-F238E27FC236}">
                <a16:creationId xmlns:a16="http://schemas.microsoft.com/office/drawing/2014/main" id="{92BBE880-AAF9-404D-BBB0-33D76E29C155}"/>
              </a:ext>
            </a:extLst>
          </p:cNvPr>
          <p:cNvSpPr/>
          <p:nvPr/>
        </p:nvSpPr>
        <p:spPr>
          <a:xfrm>
            <a:off x="7489495" y="4999381"/>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0" name="图片 424" descr="说明: 第19章 使用PXE+Kickstart无人值守安装服务第19章 使用PXE+Kickstart无人值守安装服务">
            <a:extLst>
              <a:ext uri="{FF2B5EF4-FFF2-40B4-BE49-F238E27FC236}">
                <a16:creationId xmlns:a16="http://schemas.microsoft.com/office/drawing/2014/main" id="{22EF9AE2-BFC1-4100-A0F5-FD6C2A2B37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534" y="2121832"/>
            <a:ext cx="2274887" cy="2066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图片 425" descr="说明: 第19章 使用PXE+Kickstart无人值守安装服务第19章 使用PXE+Kickstart无人值守安装服务">
            <a:extLst>
              <a:ext uri="{FF2B5EF4-FFF2-40B4-BE49-F238E27FC236}">
                <a16:creationId xmlns:a16="http://schemas.microsoft.com/office/drawing/2014/main" id="{0B0C188B-927D-4411-A2E4-74B7946550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8875" y="2120123"/>
            <a:ext cx="2254250" cy="206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图片 426" descr="说明: 第19章 使用PXE+Kickstart无人值守安装服务第19章 使用PXE+Kickstart无人值守安装服务">
            <a:extLst>
              <a:ext uri="{FF2B5EF4-FFF2-40B4-BE49-F238E27FC236}">
                <a16:creationId xmlns:a16="http://schemas.microsoft.com/office/drawing/2014/main" id="{4D38574C-7E33-4CEC-A0EC-8A9908306F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96505" y="2120124"/>
            <a:ext cx="2384425" cy="206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76736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075D9F7F-6F77-4AED-B593-31B62BA3CDFA}"/>
              </a:ext>
            </a:extLst>
          </p:cNvPr>
          <p:cNvSpPr/>
          <p:nvPr/>
        </p:nvSpPr>
        <p:spPr>
          <a:xfrm>
            <a:off x="1197713" y="4736168"/>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命名虚拟机并设置虚拟机的安装位置</a:t>
            </a:r>
          </a:p>
        </p:txBody>
      </p:sp>
      <p:sp>
        <p:nvSpPr>
          <p:cNvPr id="28" name="矩形: 圆角 27">
            <a:extLst>
              <a:ext uri="{FF2B5EF4-FFF2-40B4-BE49-F238E27FC236}">
                <a16:creationId xmlns:a16="http://schemas.microsoft.com/office/drawing/2014/main" id="{DD2717D7-0674-4299-8EF0-1EC0C0DA2971}"/>
              </a:ext>
            </a:extLst>
          </p:cNvPr>
          <p:cNvSpPr/>
          <p:nvPr/>
        </p:nvSpPr>
        <p:spPr>
          <a:xfrm>
            <a:off x="4903106"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设置客户端的网络模式</a:t>
            </a:r>
          </a:p>
        </p:txBody>
      </p:sp>
      <p:sp>
        <p:nvSpPr>
          <p:cNvPr id="29" name="箭头: 右 28">
            <a:extLst>
              <a:ext uri="{FF2B5EF4-FFF2-40B4-BE49-F238E27FC236}">
                <a16:creationId xmlns:a16="http://schemas.microsoft.com/office/drawing/2014/main" id="{4CFD50F0-CD4F-4103-84CD-8E627C588C7E}"/>
              </a:ext>
            </a:extLst>
          </p:cNvPr>
          <p:cNvSpPr/>
          <p:nvPr/>
        </p:nvSpPr>
        <p:spPr>
          <a:xfrm>
            <a:off x="3793625" y="4997674"/>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227B3878-AA10-440A-AD78-A55FAEC741F1}"/>
              </a:ext>
            </a:extLst>
          </p:cNvPr>
          <p:cNvSpPr/>
          <p:nvPr/>
        </p:nvSpPr>
        <p:spPr>
          <a:xfrm>
            <a:off x="8589452"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设置“虚拟磁盘类型”为</a:t>
            </a:r>
            <a:r>
              <a:rPr lang="en-US" altLang="zh-CN" dirty="0">
                <a:solidFill>
                  <a:schemeClr val="tx1"/>
                </a:solidFill>
                <a:latin typeface="微软雅黑" panose="020B0503020204020204" pitchFamily="34" charset="-122"/>
                <a:ea typeface="微软雅黑" panose="020B0503020204020204" pitchFamily="34" charset="-122"/>
              </a:rPr>
              <a:t>SCSI</a:t>
            </a:r>
            <a:r>
              <a:rPr lang="zh-CN" altLang="en-US" dirty="0">
                <a:solidFill>
                  <a:schemeClr val="tx1"/>
                </a:solidFill>
                <a:latin typeface="微软雅黑" panose="020B0503020204020204" pitchFamily="34" charset="-122"/>
                <a:ea typeface="微软雅黑" panose="020B0503020204020204" pitchFamily="34" charset="-122"/>
              </a:rPr>
              <a:t>或</a:t>
            </a:r>
            <a:r>
              <a:rPr lang="en-US" altLang="zh-CN" dirty="0">
                <a:solidFill>
                  <a:schemeClr val="tx1"/>
                </a:solidFill>
                <a:latin typeface="微软雅黑" panose="020B0503020204020204" pitchFamily="34" charset="-122"/>
                <a:ea typeface="微软雅黑" panose="020B0503020204020204" pitchFamily="34" charset="-122"/>
              </a:rPr>
              <a:t>SATA</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45" name="箭头: 右 44">
            <a:extLst>
              <a:ext uri="{FF2B5EF4-FFF2-40B4-BE49-F238E27FC236}">
                <a16:creationId xmlns:a16="http://schemas.microsoft.com/office/drawing/2014/main" id="{92BBE880-AAF9-404D-BBB0-33D76E29C155}"/>
              </a:ext>
            </a:extLst>
          </p:cNvPr>
          <p:cNvSpPr/>
          <p:nvPr/>
        </p:nvSpPr>
        <p:spPr>
          <a:xfrm>
            <a:off x="7489495" y="4999381"/>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150" name="图片 427" descr="说明: 第19章 使用PXE+Kickstart无人值守安装服务第19章 使用PXE+Kickstart无人值守安装服务">
            <a:extLst>
              <a:ext uri="{FF2B5EF4-FFF2-40B4-BE49-F238E27FC236}">
                <a16:creationId xmlns:a16="http://schemas.microsoft.com/office/drawing/2014/main" id="{C3868890-3A16-4284-A86D-7C301CBAA6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4766" y="1854634"/>
            <a:ext cx="2384425" cy="206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1" name="图片 428" descr="说明: 第19章 使用PXE+Kickstart无人值守安装服务第19章 使用PXE+Kickstart无人值守安装服务">
            <a:extLst>
              <a:ext uri="{FF2B5EF4-FFF2-40B4-BE49-F238E27FC236}">
                <a16:creationId xmlns:a16="http://schemas.microsoft.com/office/drawing/2014/main" id="{BB6D60F1-8415-460A-AE43-5E752A2D74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10159" y="1860326"/>
            <a:ext cx="2384425" cy="2062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2" name="图片 429" descr="说明: 第19章 使用PXE+Kickstart无人值守安装服务第19章 使用PXE+Kickstart无人值守安装服务">
            <a:extLst>
              <a:ext uri="{FF2B5EF4-FFF2-40B4-BE49-F238E27FC236}">
                <a16:creationId xmlns:a16="http://schemas.microsoft.com/office/drawing/2014/main" id="{53AA056F-38A6-4036-AA06-30DC652E2A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96505" y="1854634"/>
            <a:ext cx="2384425" cy="206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16854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075D9F7F-6F77-4AED-B593-31B62BA3CDFA}"/>
              </a:ext>
            </a:extLst>
          </p:cNvPr>
          <p:cNvSpPr/>
          <p:nvPr/>
        </p:nvSpPr>
        <p:spPr>
          <a:xfrm>
            <a:off x="1197713" y="4736168"/>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将磁盘容量指定为</a:t>
            </a:r>
            <a:r>
              <a:rPr lang="en-US" altLang="zh-CN" dirty="0">
                <a:solidFill>
                  <a:schemeClr val="tx1"/>
                </a:solidFill>
                <a:latin typeface="微软雅黑" panose="020B0503020204020204" pitchFamily="34" charset="-122"/>
                <a:ea typeface="微软雅黑" panose="020B0503020204020204" pitchFamily="34" charset="-122"/>
              </a:rPr>
              <a:t>20GB</a:t>
            </a: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28" name="矩形: 圆角 27">
            <a:extLst>
              <a:ext uri="{FF2B5EF4-FFF2-40B4-BE49-F238E27FC236}">
                <a16:creationId xmlns:a16="http://schemas.microsoft.com/office/drawing/2014/main" id="{DD2717D7-0674-4299-8EF0-1EC0C0DA2971}"/>
              </a:ext>
            </a:extLst>
          </p:cNvPr>
          <p:cNvSpPr/>
          <p:nvPr/>
        </p:nvSpPr>
        <p:spPr>
          <a:xfrm>
            <a:off x="4903106"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单击虚拟机的“自定义硬件”按钮</a:t>
            </a:r>
          </a:p>
        </p:txBody>
      </p:sp>
      <p:sp>
        <p:nvSpPr>
          <p:cNvPr id="29" name="箭头: 右 28">
            <a:extLst>
              <a:ext uri="{FF2B5EF4-FFF2-40B4-BE49-F238E27FC236}">
                <a16:creationId xmlns:a16="http://schemas.microsoft.com/office/drawing/2014/main" id="{4CFD50F0-CD4F-4103-84CD-8E627C588C7E}"/>
              </a:ext>
            </a:extLst>
          </p:cNvPr>
          <p:cNvSpPr/>
          <p:nvPr/>
        </p:nvSpPr>
        <p:spPr>
          <a:xfrm>
            <a:off x="3793625" y="4997674"/>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227B3878-AA10-440A-AD78-A55FAEC741F1}"/>
              </a:ext>
            </a:extLst>
          </p:cNvPr>
          <p:cNvSpPr/>
          <p:nvPr/>
        </p:nvSpPr>
        <p:spPr>
          <a:xfrm>
            <a:off x="8589452"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设置虚拟机网络适配器设备为仅主机模式</a:t>
            </a:r>
          </a:p>
        </p:txBody>
      </p:sp>
      <p:sp>
        <p:nvSpPr>
          <p:cNvPr id="45" name="箭头: 右 44">
            <a:extLst>
              <a:ext uri="{FF2B5EF4-FFF2-40B4-BE49-F238E27FC236}">
                <a16:creationId xmlns:a16="http://schemas.microsoft.com/office/drawing/2014/main" id="{92BBE880-AAF9-404D-BBB0-33D76E29C155}"/>
              </a:ext>
            </a:extLst>
          </p:cNvPr>
          <p:cNvSpPr/>
          <p:nvPr/>
        </p:nvSpPr>
        <p:spPr>
          <a:xfrm>
            <a:off x="7489495" y="4999381"/>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171" name="图片 430" descr="说明: 第19章 使用PXE+Kickstart无人值守安装服务第19章 使用PXE+Kickstart无人值守安装服务">
            <a:extLst>
              <a:ext uri="{FF2B5EF4-FFF2-40B4-BE49-F238E27FC236}">
                <a16:creationId xmlns:a16="http://schemas.microsoft.com/office/drawing/2014/main" id="{2EF554FF-E442-4939-96E9-3A4E591CD2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4766" y="2121832"/>
            <a:ext cx="2384425" cy="206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2" name="图片 431" descr="说明: 第19章 使用PXE+Kickstart无人值守安装服务第19章 使用PXE+Kickstart无人值守安装服务">
            <a:extLst>
              <a:ext uri="{FF2B5EF4-FFF2-40B4-BE49-F238E27FC236}">
                <a16:creationId xmlns:a16="http://schemas.microsoft.com/office/drawing/2014/main" id="{D9F092AE-4FF6-4732-8E77-3D8950EE33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03106" y="2121832"/>
            <a:ext cx="2384425" cy="206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3" name="图片 432" descr="说明: 第19章 使用PXE+Kickstart无人值守安装服务第19章 使用PXE+Kickstart无人值守安装服务">
            <a:extLst>
              <a:ext uri="{FF2B5EF4-FFF2-40B4-BE49-F238E27FC236}">
                <a16:creationId xmlns:a16="http://schemas.microsoft.com/office/drawing/2014/main" id="{4A91064B-4B1E-40D3-8403-2A931B867DC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817385" y="2121832"/>
            <a:ext cx="1942665" cy="206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11240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075D9F7F-6F77-4AED-B593-31B62BA3CDFA}"/>
              </a:ext>
            </a:extLst>
          </p:cNvPr>
          <p:cNvSpPr/>
          <p:nvPr/>
        </p:nvSpPr>
        <p:spPr>
          <a:xfrm>
            <a:off x="1197713" y="4736168"/>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自动传输光盘镜像文件并安装系统</a:t>
            </a:r>
          </a:p>
        </p:txBody>
      </p:sp>
      <p:sp>
        <p:nvSpPr>
          <p:cNvPr id="28" name="矩形: 圆角 27">
            <a:extLst>
              <a:ext uri="{FF2B5EF4-FFF2-40B4-BE49-F238E27FC236}">
                <a16:creationId xmlns:a16="http://schemas.microsoft.com/office/drawing/2014/main" id="{DD2717D7-0674-4299-8EF0-1EC0C0DA2971}"/>
              </a:ext>
            </a:extLst>
          </p:cNvPr>
          <p:cNvSpPr/>
          <p:nvPr/>
        </p:nvSpPr>
        <p:spPr>
          <a:xfrm>
            <a:off x="4903106"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根据应答文件自动填写安装信息</a:t>
            </a:r>
          </a:p>
        </p:txBody>
      </p:sp>
      <p:sp>
        <p:nvSpPr>
          <p:cNvPr id="29" name="箭头: 右 28">
            <a:extLst>
              <a:ext uri="{FF2B5EF4-FFF2-40B4-BE49-F238E27FC236}">
                <a16:creationId xmlns:a16="http://schemas.microsoft.com/office/drawing/2014/main" id="{4CFD50F0-CD4F-4103-84CD-8E627C588C7E}"/>
              </a:ext>
            </a:extLst>
          </p:cNvPr>
          <p:cNvSpPr/>
          <p:nvPr/>
        </p:nvSpPr>
        <p:spPr>
          <a:xfrm>
            <a:off x="3793625" y="4997674"/>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227B3878-AA10-440A-AD78-A55FAEC741F1}"/>
              </a:ext>
            </a:extLst>
          </p:cNvPr>
          <p:cNvSpPr/>
          <p:nvPr/>
        </p:nvSpPr>
        <p:spPr>
          <a:xfrm>
            <a:off x="8589452"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自动安装系统，无须人工干预</a:t>
            </a:r>
          </a:p>
        </p:txBody>
      </p:sp>
      <p:sp>
        <p:nvSpPr>
          <p:cNvPr id="45" name="箭头: 右 44">
            <a:extLst>
              <a:ext uri="{FF2B5EF4-FFF2-40B4-BE49-F238E27FC236}">
                <a16:creationId xmlns:a16="http://schemas.microsoft.com/office/drawing/2014/main" id="{92BBE880-AAF9-404D-BBB0-33D76E29C155}"/>
              </a:ext>
            </a:extLst>
          </p:cNvPr>
          <p:cNvSpPr/>
          <p:nvPr/>
        </p:nvSpPr>
        <p:spPr>
          <a:xfrm>
            <a:off x="7489495" y="4999381"/>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194" name="Picture 2">
            <a:extLst>
              <a:ext uri="{FF2B5EF4-FFF2-40B4-BE49-F238E27FC236}">
                <a16:creationId xmlns:a16="http://schemas.microsoft.com/office/drawing/2014/main" id="{CE0F6D29-F0E5-4FBF-A8DC-20886D1DC6E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7837" y="1982684"/>
            <a:ext cx="3118282" cy="2151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5" name="Picture 3">
            <a:extLst>
              <a:ext uri="{FF2B5EF4-FFF2-40B4-BE49-F238E27FC236}">
                <a16:creationId xmlns:a16="http://schemas.microsoft.com/office/drawing/2014/main" id="{281FF8BF-9F6B-4425-B7C0-DB28A92DD87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31490" y="1982685"/>
            <a:ext cx="3129019" cy="2151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6" name="Picture 4">
            <a:extLst>
              <a:ext uri="{FF2B5EF4-FFF2-40B4-BE49-F238E27FC236}">
                <a16:creationId xmlns:a16="http://schemas.microsoft.com/office/drawing/2014/main" id="{636906D7-7DD5-4C9C-8006-B41F8A1F311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22919" y="1982685"/>
            <a:ext cx="3131244" cy="2151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7991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自动部署客户机</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7" name="矩形: 圆角 26">
            <a:extLst>
              <a:ext uri="{FF2B5EF4-FFF2-40B4-BE49-F238E27FC236}">
                <a16:creationId xmlns:a16="http://schemas.microsoft.com/office/drawing/2014/main" id="{075D9F7F-6F77-4AED-B593-31B62BA3CDFA}"/>
              </a:ext>
            </a:extLst>
          </p:cNvPr>
          <p:cNvSpPr/>
          <p:nvPr/>
        </p:nvSpPr>
        <p:spPr>
          <a:xfrm>
            <a:off x="2178870" y="4736168"/>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手动单击用于接受许可协议的按钮</a:t>
            </a:r>
          </a:p>
        </p:txBody>
      </p:sp>
      <p:sp>
        <p:nvSpPr>
          <p:cNvPr id="28" name="矩形: 圆角 27">
            <a:extLst>
              <a:ext uri="{FF2B5EF4-FFF2-40B4-BE49-F238E27FC236}">
                <a16:creationId xmlns:a16="http://schemas.microsoft.com/office/drawing/2014/main" id="{DD2717D7-0674-4299-8EF0-1EC0C0DA2971}"/>
              </a:ext>
            </a:extLst>
          </p:cNvPr>
          <p:cNvSpPr/>
          <p:nvPr/>
        </p:nvSpPr>
        <p:spPr>
          <a:xfrm>
            <a:off x="7209711" y="4737876"/>
            <a:ext cx="2398531" cy="844826"/>
          </a:xfrm>
          <a:prstGeom prst="roundRect">
            <a:avLst>
              <a:gd name="adj" fmla="val 7032"/>
            </a:avLst>
          </a:prstGeom>
          <a:noFill/>
          <a:ln>
            <a:gradFill>
              <a:gsLst>
                <a:gs pos="0">
                  <a:srgbClr val="007DDA"/>
                </a:gs>
                <a:gs pos="51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顺利进入到新系统中</a:t>
            </a:r>
          </a:p>
        </p:txBody>
      </p:sp>
      <p:sp>
        <p:nvSpPr>
          <p:cNvPr id="29" name="箭头: 右 28">
            <a:extLst>
              <a:ext uri="{FF2B5EF4-FFF2-40B4-BE49-F238E27FC236}">
                <a16:creationId xmlns:a16="http://schemas.microsoft.com/office/drawing/2014/main" id="{4CFD50F0-CD4F-4103-84CD-8E627C588C7E}"/>
              </a:ext>
            </a:extLst>
          </p:cNvPr>
          <p:cNvSpPr/>
          <p:nvPr/>
        </p:nvSpPr>
        <p:spPr>
          <a:xfrm>
            <a:off x="5437507" y="4997674"/>
            <a:ext cx="912099" cy="321815"/>
          </a:xfrm>
          <a:prstGeom prst="rightArrow">
            <a:avLst/>
          </a:prstGeom>
          <a:gradFill>
            <a:gsLst>
              <a:gs pos="87000">
                <a:srgbClr val="0070C0"/>
              </a:gs>
              <a:gs pos="0">
                <a:schemeClr val="accent1">
                  <a:lumMod val="30000"/>
                  <a:lumOff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218" name="Picture 2">
            <a:extLst>
              <a:ext uri="{FF2B5EF4-FFF2-40B4-BE49-F238E27FC236}">
                <a16:creationId xmlns:a16="http://schemas.microsoft.com/office/drawing/2014/main" id="{E9313623-1BEC-4BF1-924F-107C5973B58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60020" y="1757417"/>
            <a:ext cx="4036231" cy="2779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19" name="Picture 3">
            <a:extLst>
              <a:ext uri="{FF2B5EF4-FFF2-40B4-BE49-F238E27FC236}">
                <a16:creationId xmlns:a16="http://schemas.microsoft.com/office/drawing/2014/main" id="{DA2D7DC8-CE2D-48AA-8CBC-BD1B71078CD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90861" y="1769064"/>
            <a:ext cx="4036231" cy="2783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41236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a:extLst>
              <a:ext uri="{FF2B5EF4-FFF2-40B4-BE49-F238E27FC236}">
                <a16:creationId xmlns:a16="http://schemas.microsoft.com/office/drawing/2014/main" id="{2E494243-3D3D-470D-B986-3726777EA8D2}"/>
              </a:ext>
            </a:extLst>
          </p:cNvPr>
          <p:cNvSpPr txBox="1"/>
          <p:nvPr/>
        </p:nvSpPr>
        <p:spPr>
          <a:xfrm>
            <a:off x="1029783" y="876953"/>
            <a:ext cx="10346616" cy="5570371"/>
          </a:xfrm>
          <a:prstGeom prst="rect">
            <a:avLst/>
          </a:prstGeom>
          <a:noFill/>
        </p:spPr>
        <p:txBody>
          <a:bodyPr wrap="square" rtlCol="0">
            <a:spAutoFit/>
          </a:bodyPr>
          <a:lstStyle/>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1</a:t>
            </a:r>
            <a:r>
              <a:rPr lang="zh-CN" altLang="en-US" sz="1600" b="1" dirty="0">
                <a:solidFill>
                  <a:srgbClr val="0070C0"/>
                </a:solidFill>
                <a:latin typeface="微软雅黑" panose="020B0503020204020204" pitchFamily="34" charset="-122"/>
                <a:ea typeface="微软雅黑" panose="020B0503020204020204" pitchFamily="34" charset="-122"/>
              </a:rPr>
              <a:t>．部署无人值守安装系统时，需要用到哪些服务程序和文件？ </a:t>
            </a:r>
          </a:p>
          <a:p>
            <a:pPr algn="just">
              <a:lnSpc>
                <a:spcPct val="140000"/>
              </a:lnSpc>
            </a:pPr>
            <a:r>
              <a:rPr lang="zh-CN" altLang="en-US" sz="1600" dirty="0">
                <a:latin typeface="微软雅黑" panose="020B0503020204020204" pitchFamily="34" charset="-122"/>
                <a:ea typeface="微软雅黑" panose="020B0503020204020204" pitchFamily="34" charset="-122"/>
              </a:rPr>
              <a:t>答：需要用到</a:t>
            </a:r>
            <a:r>
              <a:rPr lang="en-US" altLang="zh-CN" sz="1600" dirty="0" err="1">
                <a:latin typeface="微软雅黑" panose="020B0503020204020204" pitchFamily="34" charset="-122"/>
                <a:ea typeface="微软雅黑" panose="020B0503020204020204" pitchFamily="34" charset="-122"/>
              </a:rPr>
              <a:t>SYSLinux</a:t>
            </a:r>
            <a:r>
              <a:rPr lang="zh-CN" altLang="en-US" sz="1600" dirty="0">
                <a:latin typeface="微软雅黑" panose="020B0503020204020204" pitchFamily="34" charset="-122"/>
                <a:ea typeface="微软雅黑" panose="020B0503020204020204" pitchFamily="34" charset="-122"/>
              </a:rPr>
              <a:t>引导服务、</a:t>
            </a:r>
            <a:r>
              <a:rPr lang="en-US" altLang="zh-CN" sz="1600" dirty="0">
                <a:latin typeface="微软雅黑" panose="020B0503020204020204" pitchFamily="34" charset="-122"/>
                <a:ea typeface="微软雅黑" panose="020B0503020204020204" pitchFamily="34" charset="-122"/>
              </a:rPr>
              <a:t>DHCP</a:t>
            </a:r>
            <a:r>
              <a:rPr lang="zh-CN" altLang="en-US" sz="1600" dirty="0">
                <a:latin typeface="微软雅黑" panose="020B0503020204020204" pitchFamily="34" charset="-122"/>
                <a:ea typeface="微软雅黑" panose="020B0503020204020204" pitchFamily="34" charset="-122"/>
              </a:rPr>
              <a:t>服务、</a:t>
            </a:r>
            <a:r>
              <a:rPr lang="en-US" altLang="zh-CN" sz="1600" dirty="0" err="1">
                <a:latin typeface="微软雅黑" panose="020B0503020204020204" pitchFamily="34" charset="-122"/>
                <a:ea typeface="微软雅黑" panose="020B0503020204020204" pitchFamily="34" charset="-122"/>
              </a:rPr>
              <a:t>vsftpd</a:t>
            </a:r>
            <a:r>
              <a:rPr lang="zh-CN" altLang="en-US" sz="1600" dirty="0">
                <a:latin typeface="微软雅黑" panose="020B0503020204020204" pitchFamily="34" charset="-122"/>
                <a:ea typeface="微软雅黑" panose="020B0503020204020204" pitchFamily="34" charset="-122"/>
              </a:rPr>
              <a:t>文件传输服务（或</a:t>
            </a:r>
            <a:r>
              <a:rPr lang="en-US" altLang="zh-CN" sz="1600" dirty="0">
                <a:latin typeface="微软雅黑" panose="020B0503020204020204" pitchFamily="34" charset="-122"/>
                <a:ea typeface="微软雅黑" panose="020B0503020204020204" pitchFamily="34" charset="-122"/>
              </a:rPr>
              <a:t>httpd</a:t>
            </a:r>
            <a:r>
              <a:rPr lang="zh-CN" altLang="en-US" sz="1600" dirty="0">
                <a:latin typeface="微软雅黑" panose="020B0503020204020204" pitchFamily="34" charset="-122"/>
                <a:ea typeface="微软雅黑" panose="020B0503020204020204" pitchFamily="34" charset="-122"/>
              </a:rPr>
              <a:t>网站服务）、</a:t>
            </a:r>
            <a:r>
              <a:rPr lang="en-US" altLang="zh-CN" sz="1600" dirty="0">
                <a:latin typeface="微软雅黑" panose="020B0503020204020204" pitchFamily="34" charset="-122"/>
                <a:ea typeface="微软雅黑" panose="020B0503020204020204" pitchFamily="34" charset="-122"/>
              </a:rPr>
              <a:t>TFTP</a:t>
            </a:r>
            <a:r>
              <a:rPr lang="zh-CN" altLang="en-US" sz="1600" dirty="0">
                <a:latin typeface="微软雅黑" panose="020B0503020204020204" pitchFamily="34" charset="-122"/>
                <a:ea typeface="微软雅黑" panose="020B0503020204020204" pitchFamily="34" charset="-122"/>
              </a:rPr>
              <a:t>服务以及</a:t>
            </a:r>
            <a:r>
              <a:rPr lang="en-US" altLang="zh-CN" sz="1600" dirty="0">
                <a:latin typeface="微软雅黑" panose="020B0503020204020204" pitchFamily="34" charset="-122"/>
                <a:ea typeface="微软雅黑" panose="020B0503020204020204" pitchFamily="34" charset="-122"/>
              </a:rPr>
              <a:t>Kickstart</a:t>
            </a:r>
            <a:r>
              <a:rPr lang="zh-CN" altLang="en-US" sz="1600" dirty="0">
                <a:latin typeface="微软雅黑" panose="020B0503020204020204" pitchFamily="34" charset="-122"/>
                <a:ea typeface="微软雅黑" panose="020B0503020204020204" pitchFamily="34" charset="-122"/>
              </a:rPr>
              <a:t>应答文件。</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2</a:t>
            </a:r>
            <a:r>
              <a:rPr lang="zh-CN" altLang="en-US" sz="1600" b="1" dirty="0">
                <a:solidFill>
                  <a:srgbClr val="0070C0"/>
                </a:solidFill>
                <a:latin typeface="微软雅黑" panose="020B0503020204020204" pitchFamily="34" charset="-122"/>
                <a:ea typeface="微软雅黑" panose="020B0503020204020204" pitchFamily="34" charset="-122"/>
              </a:rPr>
              <a:t>．在</a:t>
            </a:r>
            <a:r>
              <a:rPr lang="en-US" altLang="zh-CN" sz="1600" b="1" dirty="0">
                <a:solidFill>
                  <a:srgbClr val="0070C0"/>
                </a:solidFill>
                <a:latin typeface="微软雅黑" panose="020B0503020204020204" pitchFamily="34" charset="-122"/>
                <a:ea typeface="微软雅黑" panose="020B0503020204020204" pitchFamily="34" charset="-122"/>
              </a:rPr>
              <a:t>VMware Workstation</a:t>
            </a:r>
            <a:r>
              <a:rPr lang="zh-CN" altLang="en-US" sz="1600" b="1" dirty="0">
                <a:solidFill>
                  <a:srgbClr val="0070C0"/>
                </a:solidFill>
                <a:latin typeface="微软雅黑" panose="020B0503020204020204" pitchFamily="34" charset="-122"/>
                <a:ea typeface="微软雅黑" panose="020B0503020204020204" pitchFamily="34" charset="-122"/>
              </a:rPr>
              <a:t>虚拟机软件中，</a:t>
            </a:r>
            <a:r>
              <a:rPr lang="en-US" altLang="zh-CN" sz="1600" b="1" dirty="0">
                <a:solidFill>
                  <a:srgbClr val="0070C0"/>
                </a:solidFill>
                <a:latin typeface="微软雅黑" panose="020B0503020204020204" pitchFamily="34" charset="-122"/>
                <a:ea typeface="微软雅黑" panose="020B0503020204020204" pitchFamily="34" charset="-122"/>
              </a:rPr>
              <a:t>DHCP</a:t>
            </a:r>
            <a:r>
              <a:rPr lang="zh-CN" altLang="en-US" sz="1600" b="1" dirty="0">
                <a:solidFill>
                  <a:srgbClr val="0070C0"/>
                </a:solidFill>
                <a:latin typeface="微软雅黑" panose="020B0503020204020204" pitchFamily="34" charset="-122"/>
                <a:ea typeface="微软雅黑" panose="020B0503020204020204" pitchFamily="34" charset="-122"/>
              </a:rPr>
              <a:t>服务总是分配错误</a:t>
            </a:r>
            <a:r>
              <a:rPr lang="en-US" altLang="zh-CN" sz="1600" b="1" dirty="0">
                <a:solidFill>
                  <a:srgbClr val="0070C0"/>
                </a:solidFill>
                <a:latin typeface="微软雅黑" panose="020B0503020204020204" pitchFamily="34" charset="-122"/>
                <a:ea typeface="微软雅黑" panose="020B0503020204020204" pitchFamily="34" charset="-122"/>
              </a:rPr>
              <a:t>IP</a:t>
            </a:r>
            <a:r>
              <a:rPr lang="zh-CN" altLang="en-US" sz="1600" b="1" dirty="0">
                <a:solidFill>
                  <a:srgbClr val="0070C0"/>
                </a:solidFill>
                <a:latin typeface="微软雅黑" panose="020B0503020204020204" pitchFamily="34" charset="-122"/>
                <a:ea typeface="微软雅黑" panose="020B0503020204020204" pitchFamily="34" charset="-122"/>
              </a:rPr>
              <a:t>地址的原因可能是什么？ </a:t>
            </a:r>
          </a:p>
          <a:p>
            <a:pPr algn="just">
              <a:lnSpc>
                <a:spcPct val="140000"/>
              </a:lnSpc>
            </a:pPr>
            <a:r>
              <a:rPr lang="zh-CN" altLang="en-US" sz="1600" dirty="0">
                <a:latin typeface="微软雅黑" panose="020B0503020204020204" pitchFamily="34" charset="-122"/>
                <a:ea typeface="微软雅黑" panose="020B0503020204020204" pitchFamily="34" charset="-122"/>
              </a:rPr>
              <a:t>答：虚拟机的虚拟网络编辑器中自带的</a:t>
            </a:r>
            <a:r>
              <a:rPr lang="en-US" altLang="zh-CN" sz="1600" dirty="0">
                <a:latin typeface="微软雅黑" panose="020B0503020204020204" pitchFamily="34" charset="-122"/>
                <a:ea typeface="微软雅黑" panose="020B0503020204020204" pitchFamily="34" charset="-122"/>
              </a:rPr>
              <a:t>DHCP</a:t>
            </a:r>
            <a:r>
              <a:rPr lang="zh-CN" altLang="en-US" sz="1600" dirty="0">
                <a:latin typeface="微软雅黑" panose="020B0503020204020204" pitchFamily="34" charset="-122"/>
                <a:ea typeface="微软雅黑" panose="020B0503020204020204" pitchFamily="34" charset="-122"/>
              </a:rPr>
              <a:t>服务可能没有关闭，由此产生了错误分配</a:t>
            </a:r>
            <a:r>
              <a:rPr lang="en-US" altLang="zh-CN" sz="1600" dirty="0">
                <a:latin typeface="微软雅黑" panose="020B0503020204020204" pitchFamily="34" charset="-122"/>
                <a:ea typeface="微软雅黑" panose="020B0503020204020204" pitchFamily="34" charset="-122"/>
              </a:rPr>
              <a:t>IP</a:t>
            </a:r>
            <a:r>
              <a:rPr lang="zh-CN" altLang="en-US" sz="1600" dirty="0">
                <a:latin typeface="微软雅黑" panose="020B0503020204020204" pitchFamily="34" charset="-122"/>
                <a:ea typeface="微软雅黑" panose="020B0503020204020204" pitchFamily="34" charset="-122"/>
              </a:rPr>
              <a:t>地址的情况。</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3</a:t>
            </a:r>
            <a:r>
              <a:rPr lang="zh-CN" altLang="en-US" sz="1600" b="1" dirty="0">
                <a:solidFill>
                  <a:srgbClr val="0070C0"/>
                </a:solidFill>
                <a:latin typeface="微软雅黑" panose="020B0503020204020204" pitchFamily="34" charset="-122"/>
                <a:ea typeface="微软雅黑" panose="020B0503020204020204" pitchFamily="34" charset="-122"/>
              </a:rPr>
              <a:t>．如何启用</a:t>
            </a:r>
            <a:r>
              <a:rPr lang="en-US" altLang="zh-CN" sz="1600" b="1" dirty="0">
                <a:solidFill>
                  <a:srgbClr val="0070C0"/>
                </a:solidFill>
                <a:latin typeface="微软雅黑" panose="020B0503020204020204" pitchFamily="34" charset="-122"/>
                <a:ea typeface="微软雅黑" panose="020B0503020204020204" pitchFamily="34" charset="-122"/>
              </a:rPr>
              <a:t>TFTP</a:t>
            </a:r>
            <a:r>
              <a:rPr lang="zh-CN" altLang="en-US" sz="1600" b="1" dirty="0">
                <a:solidFill>
                  <a:srgbClr val="0070C0"/>
                </a:solidFill>
                <a:latin typeface="微软雅黑" panose="020B0503020204020204" pitchFamily="34" charset="-122"/>
                <a:ea typeface="微软雅黑" panose="020B0503020204020204" pitchFamily="34" charset="-122"/>
              </a:rPr>
              <a:t>服务？ </a:t>
            </a:r>
          </a:p>
          <a:p>
            <a:pPr algn="just">
              <a:lnSpc>
                <a:spcPct val="140000"/>
              </a:lnSpc>
            </a:pPr>
            <a:r>
              <a:rPr lang="zh-CN" altLang="en-US" sz="1600" dirty="0">
                <a:latin typeface="微软雅黑" panose="020B0503020204020204" pitchFamily="34" charset="-122"/>
                <a:ea typeface="微软雅黑" panose="020B0503020204020204" pitchFamily="34" charset="-122"/>
              </a:rPr>
              <a:t>答：需要在</a:t>
            </a:r>
            <a:r>
              <a:rPr lang="en-US" altLang="zh-CN" sz="1600" dirty="0" err="1">
                <a:latin typeface="微软雅黑" panose="020B0503020204020204" pitchFamily="34" charset="-122"/>
                <a:ea typeface="微软雅黑" panose="020B0503020204020204" pitchFamily="34" charset="-122"/>
              </a:rPr>
              <a:t>xinetd</a:t>
            </a:r>
            <a:r>
              <a:rPr lang="zh-CN" altLang="en-US" sz="1600" dirty="0">
                <a:latin typeface="微软雅黑" panose="020B0503020204020204" pitchFamily="34" charset="-122"/>
                <a:ea typeface="微软雅黑" panose="020B0503020204020204" pitchFamily="34" charset="-122"/>
              </a:rPr>
              <a:t>服务程序的配置文件中把</a:t>
            </a:r>
            <a:r>
              <a:rPr lang="en-US" altLang="zh-CN" sz="1600" dirty="0">
                <a:latin typeface="微软雅黑" panose="020B0503020204020204" pitchFamily="34" charset="-122"/>
                <a:ea typeface="微软雅黑" panose="020B0503020204020204" pitchFamily="34" charset="-122"/>
              </a:rPr>
              <a:t>disable</a:t>
            </a:r>
            <a:r>
              <a:rPr lang="zh-CN" altLang="en-US" sz="1600" dirty="0">
                <a:latin typeface="微软雅黑" panose="020B0503020204020204" pitchFamily="34" charset="-122"/>
                <a:ea typeface="微软雅黑" panose="020B0503020204020204" pitchFamily="34" charset="-122"/>
              </a:rPr>
              <a:t>参数改成</a:t>
            </a:r>
            <a:r>
              <a:rPr lang="en-US" altLang="zh-CN" sz="1600" dirty="0">
                <a:latin typeface="微软雅黑" panose="020B0503020204020204" pitchFamily="34" charset="-122"/>
                <a:ea typeface="微软雅黑" panose="020B0503020204020204" pitchFamily="34" charset="-122"/>
              </a:rPr>
              <a:t>no</a:t>
            </a:r>
            <a:r>
              <a:rPr lang="zh-CN" altLang="en-US" sz="1600" dirty="0">
                <a:latin typeface="微软雅黑" panose="020B0503020204020204" pitchFamily="34" charset="-122"/>
                <a:ea typeface="微软雅黑" panose="020B0503020204020204" pitchFamily="34" charset="-122"/>
              </a:rPr>
              <a:t>。</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4</a:t>
            </a:r>
            <a:r>
              <a:rPr lang="zh-CN" altLang="en-US" sz="1600" b="1" dirty="0">
                <a:solidFill>
                  <a:srgbClr val="0070C0"/>
                </a:solidFill>
                <a:latin typeface="微软雅黑" panose="020B0503020204020204" pitchFamily="34" charset="-122"/>
                <a:ea typeface="微软雅黑" panose="020B0503020204020204" pitchFamily="34" charset="-122"/>
              </a:rPr>
              <a:t>．成功安装</a:t>
            </a:r>
            <a:r>
              <a:rPr lang="en-US" altLang="zh-CN" sz="1600" b="1" dirty="0" err="1">
                <a:solidFill>
                  <a:srgbClr val="0070C0"/>
                </a:solidFill>
                <a:latin typeface="微软雅黑" panose="020B0503020204020204" pitchFamily="34" charset="-122"/>
                <a:ea typeface="微软雅黑" panose="020B0503020204020204" pitchFamily="34" charset="-122"/>
              </a:rPr>
              <a:t>SYSLinux</a:t>
            </a:r>
            <a:r>
              <a:rPr lang="zh-CN" altLang="en-US" sz="1600" b="1" dirty="0">
                <a:solidFill>
                  <a:srgbClr val="0070C0"/>
                </a:solidFill>
                <a:latin typeface="微软雅黑" panose="020B0503020204020204" pitchFamily="34" charset="-122"/>
                <a:ea typeface="微软雅黑" panose="020B0503020204020204" pitchFamily="34" charset="-122"/>
              </a:rPr>
              <a:t>服务程序后，可以在哪个目录中找到引导文件？ </a:t>
            </a:r>
          </a:p>
          <a:p>
            <a:pPr algn="just">
              <a:lnSpc>
                <a:spcPct val="140000"/>
              </a:lnSpc>
            </a:pPr>
            <a:r>
              <a:rPr lang="zh-CN" altLang="en-US" sz="1600" dirty="0">
                <a:latin typeface="微软雅黑" panose="020B0503020204020204" pitchFamily="34" charset="-122"/>
                <a:ea typeface="微软雅黑" panose="020B0503020204020204" pitchFamily="34" charset="-122"/>
              </a:rPr>
              <a:t>答：在安装好</a:t>
            </a:r>
            <a:r>
              <a:rPr lang="en-US" altLang="zh-CN" sz="1600" dirty="0" err="1">
                <a:latin typeface="微软雅黑" panose="020B0503020204020204" pitchFamily="34" charset="-122"/>
                <a:ea typeface="微软雅黑" panose="020B0503020204020204" pitchFamily="34" charset="-122"/>
              </a:rPr>
              <a:t>SYSLinux</a:t>
            </a:r>
            <a:r>
              <a:rPr lang="zh-CN" altLang="en-US" sz="1600" dirty="0">
                <a:latin typeface="微软雅黑" panose="020B0503020204020204" pitchFamily="34" charset="-122"/>
                <a:ea typeface="微软雅黑" panose="020B0503020204020204" pitchFamily="34" charset="-122"/>
              </a:rPr>
              <a:t>服务程序软件包后，在</a:t>
            </a:r>
            <a:r>
              <a:rPr lang="en-US" altLang="zh-CN"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usr</a:t>
            </a:r>
            <a:r>
              <a:rPr lang="en-US" altLang="zh-CN" sz="1600" dirty="0">
                <a:latin typeface="微软雅黑" panose="020B0503020204020204" pitchFamily="34" charset="-122"/>
                <a:ea typeface="微软雅黑" panose="020B0503020204020204" pitchFamily="34" charset="-122"/>
              </a:rPr>
              <a:t>/share/</a:t>
            </a:r>
            <a:r>
              <a:rPr lang="en-US" altLang="zh-CN" sz="1600" dirty="0" err="1">
                <a:latin typeface="微软雅黑" panose="020B0503020204020204" pitchFamily="34" charset="-122"/>
                <a:ea typeface="微软雅黑" panose="020B0503020204020204" pitchFamily="34" charset="-122"/>
              </a:rPr>
              <a:t>syslinux</a:t>
            </a:r>
            <a:r>
              <a:rPr lang="zh-CN" altLang="en-US" sz="1600" dirty="0">
                <a:latin typeface="微软雅黑" panose="020B0503020204020204" pitchFamily="34" charset="-122"/>
                <a:ea typeface="微软雅黑" panose="020B0503020204020204" pitchFamily="34" charset="-122"/>
              </a:rPr>
              <a:t>目录中会出现很多引导文件。</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5</a:t>
            </a:r>
            <a:r>
              <a:rPr lang="zh-CN" altLang="en-US" sz="1600" b="1" dirty="0">
                <a:solidFill>
                  <a:srgbClr val="0070C0"/>
                </a:solidFill>
                <a:latin typeface="微软雅黑" panose="020B0503020204020204" pitchFamily="34" charset="-122"/>
                <a:ea typeface="微软雅黑" panose="020B0503020204020204" pitchFamily="34" charset="-122"/>
              </a:rPr>
              <a:t>．在开机选项菜单文件中，把</a:t>
            </a:r>
            <a:r>
              <a:rPr lang="en-US" altLang="zh-CN" sz="1600" b="1" dirty="0">
                <a:solidFill>
                  <a:srgbClr val="0070C0"/>
                </a:solidFill>
                <a:latin typeface="微软雅黑" panose="020B0503020204020204" pitchFamily="34" charset="-122"/>
                <a:ea typeface="微软雅黑" panose="020B0503020204020204" pitchFamily="34" charset="-122"/>
              </a:rPr>
              <a:t>default</a:t>
            </a:r>
            <a:r>
              <a:rPr lang="zh-CN" altLang="en-US" sz="1600" b="1" dirty="0">
                <a:solidFill>
                  <a:srgbClr val="0070C0"/>
                </a:solidFill>
                <a:latin typeface="微软雅黑" panose="020B0503020204020204" pitchFamily="34" charset="-122"/>
                <a:ea typeface="微软雅黑" panose="020B0503020204020204" pitchFamily="34" charset="-122"/>
              </a:rPr>
              <a:t>参数设置成</a:t>
            </a:r>
            <a:r>
              <a:rPr lang="en-US" altLang="zh-CN" sz="1600" b="1" dirty="0" err="1">
                <a:solidFill>
                  <a:srgbClr val="0070C0"/>
                </a:solidFill>
                <a:latin typeface="微软雅黑" panose="020B0503020204020204" pitchFamily="34" charset="-122"/>
                <a:ea typeface="微软雅黑" panose="020B0503020204020204" pitchFamily="34" charset="-122"/>
              </a:rPr>
              <a:t>linux</a:t>
            </a:r>
            <a:r>
              <a:rPr lang="zh-CN" altLang="en-US" sz="1600" b="1" dirty="0">
                <a:solidFill>
                  <a:srgbClr val="0070C0"/>
                </a:solidFill>
                <a:latin typeface="微软雅黑" panose="020B0503020204020204" pitchFamily="34" charset="-122"/>
                <a:ea typeface="微软雅黑" panose="020B0503020204020204" pitchFamily="34" charset="-122"/>
              </a:rPr>
              <a:t>的作用是什么？ </a:t>
            </a:r>
          </a:p>
          <a:p>
            <a:pPr algn="just">
              <a:lnSpc>
                <a:spcPct val="140000"/>
              </a:lnSpc>
            </a:pPr>
            <a:r>
              <a:rPr lang="zh-CN" altLang="en-US" sz="1600" dirty="0">
                <a:latin typeface="微软雅黑" panose="020B0503020204020204" pitchFamily="34" charset="-122"/>
                <a:ea typeface="微软雅黑" panose="020B0503020204020204" pitchFamily="34" charset="-122"/>
              </a:rPr>
              <a:t>答：目的是让系统自动开始安装过程，而不需要运维人员再去选择是安装系统还是校验镜像文件。</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6</a:t>
            </a:r>
            <a:r>
              <a:rPr lang="zh-CN" altLang="en-US" sz="1600" b="1" dirty="0">
                <a:solidFill>
                  <a:srgbClr val="0070C0"/>
                </a:solidFill>
                <a:latin typeface="微软雅黑" panose="020B0503020204020204" pitchFamily="34" charset="-122"/>
                <a:ea typeface="微软雅黑" panose="020B0503020204020204" pitchFamily="34" charset="-122"/>
              </a:rPr>
              <a:t>．安装</a:t>
            </a:r>
            <a:r>
              <a:rPr lang="en-US" altLang="zh-CN" sz="1600" b="1" dirty="0" err="1">
                <a:solidFill>
                  <a:srgbClr val="0070C0"/>
                </a:solidFill>
                <a:latin typeface="微软雅黑" panose="020B0503020204020204" pitchFamily="34" charset="-122"/>
                <a:ea typeface="微软雅黑" panose="020B0503020204020204" pitchFamily="34" charset="-122"/>
              </a:rPr>
              <a:t>vsftpd</a:t>
            </a:r>
            <a:r>
              <a:rPr lang="zh-CN" altLang="en-US" sz="1600" b="1" dirty="0">
                <a:solidFill>
                  <a:srgbClr val="0070C0"/>
                </a:solidFill>
                <a:latin typeface="微软雅黑" panose="020B0503020204020204" pitchFamily="34" charset="-122"/>
                <a:ea typeface="微软雅黑" panose="020B0503020204020204" pitchFamily="34" charset="-122"/>
              </a:rPr>
              <a:t>文件传输服务或</a:t>
            </a:r>
            <a:r>
              <a:rPr lang="en-US" altLang="zh-CN" sz="1600" b="1" dirty="0">
                <a:solidFill>
                  <a:srgbClr val="0070C0"/>
                </a:solidFill>
                <a:latin typeface="微软雅黑" panose="020B0503020204020204" pitchFamily="34" charset="-122"/>
                <a:ea typeface="微软雅黑" panose="020B0503020204020204" pitchFamily="34" charset="-122"/>
              </a:rPr>
              <a:t>httpd</a:t>
            </a:r>
            <a:r>
              <a:rPr lang="zh-CN" altLang="en-US" sz="1600" b="1" dirty="0">
                <a:solidFill>
                  <a:srgbClr val="0070C0"/>
                </a:solidFill>
                <a:latin typeface="微软雅黑" panose="020B0503020204020204" pitchFamily="34" charset="-122"/>
                <a:ea typeface="微软雅黑" panose="020B0503020204020204" pitchFamily="34" charset="-122"/>
              </a:rPr>
              <a:t>网站服务的作用是什么？ </a:t>
            </a:r>
          </a:p>
          <a:p>
            <a:pPr algn="just">
              <a:lnSpc>
                <a:spcPct val="140000"/>
              </a:lnSpc>
            </a:pPr>
            <a:r>
              <a:rPr lang="zh-CN" altLang="en-US" sz="1600" dirty="0">
                <a:latin typeface="微软雅黑" panose="020B0503020204020204" pitchFamily="34" charset="-122"/>
                <a:ea typeface="微软雅黑" panose="020B0503020204020204" pitchFamily="34" charset="-122"/>
              </a:rPr>
              <a:t>答：把光盘镜像文件完整、顺利地传送到客户端主机。</a:t>
            </a:r>
          </a:p>
          <a:p>
            <a:pPr marL="285750" indent="-285750" algn="just">
              <a:lnSpc>
                <a:spcPct val="140000"/>
              </a:lnSpc>
              <a:buFont typeface="Wingdings" panose="05000000000000000000" pitchFamily="2" charset="2"/>
              <a:buChar char="ü"/>
            </a:pPr>
            <a:r>
              <a:rPr lang="en-US" altLang="zh-CN" sz="1600" b="1" dirty="0">
                <a:solidFill>
                  <a:srgbClr val="0070C0"/>
                </a:solidFill>
                <a:latin typeface="微软雅黑" panose="020B0503020204020204" pitchFamily="34" charset="-122"/>
                <a:ea typeface="微软雅黑" panose="020B0503020204020204" pitchFamily="34" charset="-122"/>
              </a:rPr>
              <a:t>7</a:t>
            </a:r>
            <a:r>
              <a:rPr lang="zh-CN" altLang="en-US" sz="1600" b="1" dirty="0">
                <a:solidFill>
                  <a:srgbClr val="0070C0"/>
                </a:solidFill>
                <a:latin typeface="微软雅黑" panose="020B0503020204020204" pitchFamily="34" charset="-122"/>
                <a:ea typeface="微软雅黑" panose="020B0503020204020204" pitchFamily="34" charset="-122"/>
              </a:rPr>
              <a:t>．</a:t>
            </a:r>
            <a:r>
              <a:rPr lang="en-US" altLang="zh-CN" sz="1600" b="1" dirty="0">
                <a:solidFill>
                  <a:srgbClr val="0070C0"/>
                </a:solidFill>
                <a:latin typeface="微软雅黑" panose="020B0503020204020204" pitchFamily="34" charset="-122"/>
                <a:ea typeface="微软雅黑" panose="020B0503020204020204" pitchFamily="34" charset="-122"/>
              </a:rPr>
              <a:t>Kickstart</a:t>
            </a:r>
            <a:r>
              <a:rPr lang="zh-CN" altLang="en-US" sz="1600" b="1" dirty="0">
                <a:solidFill>
                  <a:srgbClr val="0070C0"/>
                </a:solidFill>
                <a:latin typeface="微软雅黑" panose="020B0503020204020204" pitchFamily="34" charset="-122"/>
                <a:ea typeface="微软雅黑" panose="020B0503020204020204" pitchFamily="34" charset="-122"/>
              </a:rPr>
              <a:t>应答文件的作用是什么？ </a:t>
            </a:r>
          </a:p>
          <a:p>
            <a:pPr algn="just">
              <a:lnSpc>
                <a:spcPct val="140000"/>
              </a:lnSpc>
            </a:pPr>
            <a:r>
              <a:rPr lang="zh-CN" altLang="en-US" sz="1600" dirty="0">
                <a:latin typeface="微软雅黑" panose="020B0503020204020204" pitchFamily="34" charset="-122"/>
                <a:ea typeface="微软雅黑" panose="020B0503020204020204" pitchFamily="34" charset="-122"/>
              </a:rPr>
              <a:t>答：</a:t>
            </a:r>
            <a:r>
              <a:rPr lang="en-US" altLang="zh-CN" sz="1600" dirty="0">
                <a:latin typeface="微软雅黑" panose="020B0503020204020204" pitchFamily="34" charset="-122"/>
                <a:ea typeface="微软雅黑" panose="020B0503020204020204" pitchFamily="34" charset="-122"/>
              </a:rPr>
              <a:t>Kickstart</a:t>
            </a:r>
            <a:r>
              <a:rPr lang="zh-CN" altLang="en-US" sz="1600" dirty="0">
                <a:latin typeface="微软雅黑" panose="020B0503020204020204" pitchFamily="34" charset="-122"/>
                <a:ea typeface="微软雅黑" panose="020B0503020204020204" pitchFamily="34" charset="-122"/>
              </a:rPr>
              <a:t>应答文件中包含了系统安装过程中需要使用的选项和参数信息，客户端主机在安装系统的过程中可以自动调取这个应答文件的内容，从而彻底实现无人值守安装系统。</a:t>
            </a:r>
          </a:p>
        </p:txBody>
      </p:sp>
      <p:sp>
        <p:nvSpPr>
          <p:cNvPr id="13" name="文本框 12"/>
          <p:cNvSpPr txBox="1"/>
          <p:nvPr/>
        </p:nvSpPr>
        <p:spPr>
          <a:xfrm>
            <a:off x="695325" y="318442"/>
            <a:ext cx="431596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复习题</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25</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394762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1949880" y="2782669"/>
            <a:ext cx="8648700" cy="646331"/>
          </a:xfrm>
          <a:prstGeom prst="rect">
            <a:avLst/>
          </a:prstGeom>
          <a:noFill/>
        </p:spPr>
        <p:txBody>
          <a:bodyPr wrap="square" rtlCol="0">
            <a:spAutoFit/>
          </a:bodyPr>
          <a:lstStyle/>
          <a:p>
            <a:pPr algn="ctr"/>
            <a:r>
              <a:rPr lang="zh-CN" altLang="en-US" sz="3600" b="1" dirty="0">
                <a:latin typeface="微软雅黑" panose="020B0503020204020204" pitchFamily="34" charset="-122"/>
                <a:ea typeface="微软雅黑" panose="020B0503020204020204" pitchFamily="34" charset="-122"/>
              </a:rPr>
              <a:t>祝同学们学习顺利，爱上</a:t>
            </a:r>
            <a:r>
              <a:rPr lang="en-US" altLang="zh-CN" sz="3600" b="1" dirty="0">
                <a:latin typeface="微软雅黑" panose="020B0503020204020204" pitchFamily="34" charset="-122"/>
                <a:ea typeface="微软雅黑" panose="020B0503020204020204" pitchFamily="34" charset="-122"/>
              </a:rPr>
              <a:t>Linux</a:t>
            </a:r>
            <a:r>
              <a:rPr lang="zh-CN" altLang="en-US" sz="3600" b="1" dirty="0">
                <a:latin typeface="微软雅黑" panose="020B0503020204020204" pitchFamily="34" charset="-122"/>
                <a:ea typeface="微软雅黑" panose="020B0503020204020204" pitchFamily="34" charset="-122"/>
              </a:rPr>
              <a:t>系统。</a:t>
            </a:r>
          </a:p>
        </p:txBody>
      </p:sp>
    </p:spTree>
    <p:extLst>
      <p:ext uri="{BB962C8B-B14F-4D97-AF65-F5344CB8AC3E}">
        <p14:creationId xmlns:p14="http://schemas.microsoft.com/office/powerpoint/2010/main" val="744242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8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600"/>
                                        <p:tgtEl>
                                          <p:spTgt spid="11"/>
                                        </p:tgtEl>
                                      </p:cBhvr>
                                    </p:animEffect>
                                    <p:anim calcmode="lin" valueType="num">
                                      <p:cBhvr>
                                        <p:cTn id="8" dur="600" fill="hold"/>
                                        <p:tgtEl>
                                          <p:spTgt spid="11"/>
                                        </p:tgtEl>
                                        <p:attrNameLst>
                                          <p:attrName>ppt_x</p:attrName>
                                        </p:attrNameLst>
                                      </p:cBhvr>
                                      <p:tavLst>
                                        <p:tav tm="0">
                                          <p:val>
                                            <p:strVal val="#ppt_x"/>
                                          </p:val>
                                        </p:tav>
                                        <p:tav tm="100000">
                                          <p:val>
                                            <p:strVal val="#ppt_x"/>
                                          </p:val>
                                        </p:tav>
                                      </p:tavLst>
                                    </p:anim>
                                    <p:anim calcmode="lin" valueType="num">
                                      <p:cBhvr>
                                        <p:cTn id="9" dur="6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2311347"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前言</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10" name="组合 9">
            <a:extLst>
              <a:ext uri="{FF2B5EF4-FFF2-40B4-BE49-F238E27FC236}">
                <a16:creationId xmlns:a16="http://schemas.microsoft.com/office/drawing/2014/main" id="{2B35B568-28A6-46E6-AED0-60D26548A7F1}"/>
              </a:ext>
            </a:extLst>
          </p:cNvPr>
          <p:cNvGrpSpPr/>
          <p:nvPr/>
        </p:nvGrpSpPr>
        <p:grpSpPr>
          <a:xfrm>
            <a:off x="396010" y="1871501"/>
            <a:ext cx="10840950" cy="1099468"/>
            <a:chOff x="396010" y="1225457"/>
            <a:chExt cx="10840950" cy="1099468"/>
          </a:xfrm>
        </p:grpSpPr>
        <p:grpSp>
          <p:nvGrpSpPr>
            <p:cNvPr id="14" name="组合 13">
              <a:extLst>
                <a:ext uri="{FF2B5EF4-FFF2-40B4-BE49-F238E27FC236}">
                  <a16:creationId xmlns:a16="http://schemas.microsoft.com/office/drawing/2014/main" id="{C503EA49-3D3F-4161-88CE-9E8F63FA62DE}"/>
                </a:ext>
              </a:extLst>
            </p:cNvPr>
            <p:cNvGrpSpPr/>
            <p:nvPr/>
          </p:nvGrpSpPr>
          <p:grpSpPr>
            <a:xfrm>
              <a:off x="396010" y="1306459"/>
              <a:ext cx="603250" cy="699770"/>
              <a:chOff x="623443" y="1726565"/>
              <a:chExt cx="603250" cy="699770"/>
            </a:xfrm>
          </p:grpSpPr>
          <p:sp>
            <p:nvSpPr>
              <p:cNvPr id="15" name="六边形 14">
                <a:extLst>
                  <a:ext uri="{FF2B5EF4-FFF2-40B4-BE49-F238E27FC236}">
                    <a16:creationId xmlns:a16="http://schemas.microsoft.com/office/drawing/2014/main" id="{CF945CB5-1BC5-4B2B-89DE-8A440B38B727}"/>
                  </a:ext>
                </a:extLst>
              </p:cNvPr>
              <p:cNvSpPr/>
              <p:nvPr/>
            </p:nvSpPr>
            <p:spPr>
              <a:xfrm rot="5400000">
                <a:off x="575183" y="1774825"/>
                <a:ext cx="699770" cy="603250"/>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a:extLst>
                  <a:ext uri="{FF2B5EF4-FFF2-40B4-BE49-F238E27FC236}">
                    <a16:creationId xmlns:a16="http://schemas.microsoft.com/office/drawing/2014/main" id="{7613018D-86B6-4CE7-9C1C-BD0A483F3247}"/>
                  </a:ext>
                </a:extLst>
              </p:cNvPr>
              <p:cNvSpPr txBox="1"/>
              <p:nvPr/>
            </p:nvSpPr>
            <p:spPr>
              <a:xfrm>
                <a:off x="639890" y="1876395"/>
                <a:ext cx="570357"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01</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17" name="文本框 16">
              <a:extLst>
                <a:ext uri="{FF2B5EF4-FFF2-40B4-BE49-F238E27FC236}">
                  <a16:creationId xmlns:a16="http://schemas.microsoft.com/office/drawing/2014/main" id="{C18545FF-1FA8-46D0-B2CF-CB512CECC828}"/>
                </a:ext>
              </a:extLst>
            </p:cNvPr>
            <p:cNvSpPr txBox="1"/>
            <p:nvPr/>
          </p:nvSpPr>
          <p:spPr>
            <a:xfrm>
              <a:off x="1091113" y="1225457"/>
              <a:ext cx="10145847" cy="1099468"/>
            </a:xfrm>
            <a:prstGeom prst="rect">
              <a:avLst/>
            </a:prstGeom>
            <a:noFill/>
          </p:spPr>
          <p:txBody>
            <a:bodyPr wrap="square" rtlCol="0">
              <a:spAutoFit/>
            </a:bodyPr>
            <a:lstStyle/>
            <a:p>
              <a:pPr algn="just">
                <a:lnSpc>
                  <a:spcPct val="125000"/>
                </a:lnSpc>
              </a:pPr>
              <a:r>
                <a:rPr lang="zh-CN" altLang="en-US" dirty="0">
                  <a:latin typeface="微软雅黑" panose="020B0503020204020204" pitchFamily="34" charset="-122"/>
                  <a:ea typeface="微软雅黑" panose="020B0503020204020204" pitchFamily="34" charset="-122"/>
                </a:rPr>
                <a:t>能够用来实现无人值守安装服务的</a:t>
              </a:r>
              <a:r>
                <a:rPr lang="en-US" altLang="zh-CN" dirty="0">
                  <a:latin typeface="微软雅黑" panose="020B0503020204020204" pitchFamily="34" charset="-122"/>
                  <a:ea typeface="微软雅黑" panose="020B0503020204020204" pitchFamily="34" charset="-122"/>
                </a:rPr>
                <a:t>PXE + Kickstart</a:t>
              </a:r>
              <a:r>
                <a:rPr lang="zh-CN" altLang="en-US" dirty="0">
                  <a:latin typeface="微软雅黑" panose="020B0503020204020204" pitchFamily="34" charset="-122"/>
                  <a:ea typeface="微软雅黑" panose="020B0503020204020204" pitchFamily="34" charset="-122"/>
                </a:rPr>
                <a:t>服务程序，并带领大家动手安装部署</a:t>
              </a:r>
              <a:r>
                <a:rPr lang="en-US" altLang="zh-CN" dirty="0">
                  <a:latin typeface="微软雅黑" panose="020B0503020204020204" pitchFamily="34" charset="-122"/>
                  <a:ea typeface="微软雅黑" panose="020B0503020204020204" pitchFamily="34" charset="-122"/>
                </a:rPr>
                <a:t>PXE + TFTP + FTP + DHCP + Kickstart</a:t>
              </a:r>
              <a:r>
                <a:rPr lang="zh-CN" altLang="en-US" dirty="0">
                  <a:latin typeface="微软雅黑" panose="020B0503020204020204" pitchFamily="34" charset="-122"/>
                  <a:ea typeface="微软雅黑" panose="020B0503020204020204" pitchFamily="34" charset="-122"/>
                </a:rPr>
                <a:t>等服务程序，从而搭建出一套可批量安装</a:t>
              </a:r>
              <a:r>
                <a:rPr lang="en-US" altLang="zh-CN" dirty="0">
                  <a:latin typeface="微软雅黑" panose="020B0503020204020204" pitchFamily="34" charset="-122"/>
                  <a:ea typeface="微软雅黑" panose="020B0503020204020204" pitchFamily="34" charset="-122"/>
                </a:rPr>
                <a:t>Linux</a:t>
              </a:r>
              <a:r>
                <a:rPr lang="zh-CN" altLang="en-US" dirty="0">
                  <a:latin typeface="微软雅黑" panose="020B0503020204020204" pitchFamily="34" charset="-122"/>
                  <a:ea typeface="微软雅黑" panose="020B0503020204020204" pitchFamily="34" charset="-122"/>
                </a:rPr>
                <a:t>系统的无人值守安装系统。</a:t>
              </a:r>
            </a:p>
          </p:txBody>
        </p:sp>
      </p:grpSp>
      <p:grpSp>
        <p:nvGrpSpPr>
          <p:cNvPr id="11" name="组合 10">
            <a:extLst>
              <a:ext uri="{FF2B5EF4-FFF2-40B4-BE49-F238E27FC236}">
                <a16:creationId xmlns:a16="http://schemas.microsoft.com/office/drawing/2014/main" id="{93DB6190-7128-4E69-B622-03BFB6425638}"/>
              </a:ext>
            </a:extLst>
          </p:cNvPr>
          <p:cNvGrpSpPr/>
          <p:nvPr/>
        </p:nvGrpSpPr>
        <p:grpSpPr>
          <a:xfrm>
            <a:off x="396010" y="3204785"/>
            <a:ext cx="10840950" cy="699770"/>
            <a:chOff x="396010" y="2653893"/>
            <a:chExt cx="10840950" cy="699770"/>
          </a:xfrm>
        </p:grpSpPr>
        <p:grpSp>
          <p:nvGrpSpPr>
            <p:cNvPr id="18" name="组合 17">
              <a:extLst>
                <a:ext uri="{FF2B5EF4-FFF2-40B4-BE49-F238E27FC236}">
                  <a16:creationId xmlns:a16="http://schemas.microsoft.com/office/drawing/2014/main" id="{41095412-D2F9-40A4-984F-9C0551D30632}"/>
                </a:ext>
              </a:extLst>
            </p:cNvPr>
            <p:cNvGrpSpPr/>
            <p:nvPr/>
          </p:nvGrpSpPr>
          <p:grpSpPr>
            <a:xfrm>
              <a:off x="396010" y="2653893"/>
              <a:ext cx="603250" cy="699770"/>
              <a:chOff x="623443" y="1726565"/>
              <a:chExt cx="603250" cy="699770"/>
            </a:xfrm>
          </p:grpSpPr>
          <p:sp>
            <p:nvSpPr>
              <p:cNvPr id="19" name="六边形 18">
                <a:extLst>
                  <a:ext uri="{FF2B5EF4-FFF2-40B4-BE49-F238E27FC236}">
                    <a16:creationId xmlns:a16="http://schemas.microsoft.com/office/drawing/2014/main" id="{8F871D2C-A0A9-4F6B-B917-AC86F9C30F44}"/>
                  </a:ext>
                </a:extLst>
              </p:cNvPr>
              <p:cNvSpPr/>
              <p:nvPr/>
            </p:nvSpPr>
            <p:spPr>
              <a:xfrm rot="5400000">
                <a:off x="575183" y="1774825"/>
                <a:ext cx="699770" cy="603250"/>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文本框 19">
                <a:extLst>
                  <a:ext uri="{FF2B5EF4-FFF2-40B4-BE49-F238E27FC236}">
                    <a16:creationId xmlns:a16="http://schemas.microsoft.com/office/drawing/2014/main" id="{DFAE55C3-F324-4EC9-BED8-D9D45A36B67B}"/>
                  </a:ext>
                </a:extLst>
              </p:cNvPr>
              <p:cNvSpPr txBox="1"/>
              <p:nvPr/>
            </p:nvSpPr>
            <p:spPr>
              <a:xfrm>
                <a:off x="639890" y="1876395"/>
                <a:ext cx="570357" cy="400110"/>
              </a:xfrm>
              <a:prstGeom prst="rect">
                <a:avLst/>
              </a:prstGeom>
              <a:noFill/>
            </p:spPr>
            <p:txBody>
              <a:bodyPr wrap="square"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02</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21" name="文本框 20">
              <a:extLst>
                <a:ext uri="{FF2B5EF4-FFF2-40B4-BE49-F238E27FC236}">
                  <a16:creationId xmlns:a16="http://schemas.microsoft.com/office/drawing/2014/main" id="{A03E2244-A5A4-495B-8509-FE78E82AD377}"/>
                </a:ext>
              </a:extLst>
            </p:cNvPr>
            <p:cNvSpPr txBox="1"/>
            <p:nvPr/>
          </p:nvSpPr>
          <p:spPr>
            <a:xfrm>
              <a:off x="1091113" y="2766569"/>
              <a:ext cx="10145847" cy="406971"/>
            </a:xfrm>
            <a:prstGeom prst="rect">
              <a:avLst/>
            </a:prstGeom>
            <a:noFill/>
          </p:spPr>
          <p:txBody>
            <a:bodyPr wrap="square" rtlCol="0">
              <a:spAutoFit/>
            </a:bodyPr>
            <a:lstStyle/>
            <a:p>
              <a:pPr algn="just">
                <a:lnSpc>
                  <a:spcPct val="125000"/>
                </a:lnSpc>
              </a:pPr>
              <a:r>
                <a:rPr lang="zh-CN" altLang="en-US" dirty="0">
                  <a:latin typeface="微软雅黑" panose="020B0503020204020204" pitchFamily="34" charset="-122"/>
                  <a:ea typeface="微软雅黑" panose="020B0503020204020204" pitchFamily="34" charset="-122"/>
                </a:rPr>
                <a:t>运维新手就可以避免枯燥乏味的重复性工作，大大提高系统安装的效率。</a:t>
              </a:r>
            </a:p>
          </p:txBody>
        </p:sp>
      </p:grpSp>
    </p:spTree>
    <p:extLst>
      <p:ext uri="{BB962C8B-B14F-4D97-AF65-F5344CB8AC3E}">
        <p14:creationId xmlns:p14="http://schemas.microsoft.com/office/powerpoint/2010/main" val="33803202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4296000" y="876300"/>
            <a:ext cx="3600000" cy="3600000"/>
          </a:xfrm>
          <a:prstGeom prst="diamond">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3371850" y="4978520"/>
            <a:ext cx="5448300" cy="646331"/>
          </a:xfrm>
          <a:prstGeom prst="rect">
            <a:avLst/>
          </a:prstGeom>
          <a:noFill/>
        </p:spPr>
        <p:txBody>
          <a:bodyPr wrap="square" rtlCol="0">
            <a:spAutoFit/>
          </a:bodyP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无人值守系统</a:t>
            </a:r>
          </a:p>
        </p:txBody>
      </p:sp>
      <p:sp>
        <p:nvSpPr>
          <p:cNvPr id="9" name="文本框 8"/>
          <p:cNvSpPr txBox="1"/>
          <p:nvPr/>
        </p:nvSpPr>
        <p:spPr>
          <a:xfrm>
            <a:off x="2505076" y="5624851"/>
            <a:ext cx="7181848" cy="400110"/>
          </a:xfrm>
          <a:prstGeom prst="rect">
            <a:avLst/>
          </a:prstGeom>
          <a:noFill/>
        </p:spPr>
        <p:txBody>
          <a:bodyPr wrap="square" rtlCol="0">
            <a:spAutoFit/>
          </a:bodyPr>
          <a:lstStyle/>
          <a:p>
            <a:pPr algn="ctr"/>
            <a:r>
              <a:rPr lang="en-US" altLang="zh-CN" sz="2000" dirty="0">
                <a:solidFill>
                  <a:schemeClr val="accent1"/>
                </a:solidFill>
                <a:latin typeface="微软雅黑" panose="020B0503020204020204" pitchFamily="34" charset="-122"/>
                <a:ea typeface="微软雅黑" panose="020B0503020204020204" pitchFamily="34" charset="-122"/>
              </a:rPr>
              <a:t>Unattended System</a:t>
            </a:r>
          </a:p>
        </p:txBody>
      </p:sp>
      <p:sp>
        <p:nvSpPr>
          <p:cNvPr id="10" name="文本框 9"/>
          <p:cNvSpPr txBox="1"/>
          <p:nvPr/>
        </p:nvSpPr>
        <p:spPr>
          <a:xfrm>
            <a:off x="4210051" y="1891470"/>
            <a:ext cx="3771898" cy="1569660"/>
          </a:xfrm>
          <a:prstGeom prst="rect">
            <a:avLst/>
          </a:prstGeom>
          <a:noFill/>
        </p:spPr>
        <p:txBody>
          <a:bodyPr wrap="square" rtlCol="0">
            <a:spAutoFit/>
          </a:bodyPr>
          <a:lstStyle/>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PART</a:t>
            </a:r>
          </a:p>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ONE</a:t>
            </a:r>
            <a:endParaRPr lang="zh-CN" altLang="en-US"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 name="直角三角形 11"/>
          <p:cNvSpPr>
            <a:spLocks noChangeAspect="1"/>
          </p:cNvSpPr>
          <p:nvPr/>
        </p:nvSpPr>
        <p:spPr>
          <a:xfrm flipV="1">
            <a:off x="4210051" y="772576"/>
            <a:ext cx="1800000" cy="1800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291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par>
                                <p:cTn id="8" presetID="41" presetClass="entr" presetSubtype="0" fill="hold" grpId="0" nodeType="withEffect">
                                  <p:stCondLst>
                                    <p:cond delay="250"/>
                                  </p:stCondLst>
                                  <p:iterate type="lt">
                                    <p:tmPct val="14286"/>
                                  </p:iterate>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0"/>
                                        </p:tgtEl>
                                        <p:attrNameLst>
                                          <p:attrName>ppt_y</p:attrName>
                                        </p:attrNameLst>
                                      </p:cBhvr>
                                      <p:tavLst>
                                        <p:tav tm="0">
                                          <p:val>
                                            <p:strVal val="#ppt_y"/>
                                          </p:val>
                                        </p:tav>
                                        <p:tav tm="100000">
                                          <p:val>
                                            <p:strVal val="#ppt_y"/>
                                          </p:val>
                                        </p:tav>
                                      </p:tavLst>
                                    </p:anim>
                                    <p:anim calcmode="lin" valueType="num">
                                      <p:cBhvr>
                                        <p:cTn id="12"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00"/>
                                        <p:tgtEl>
                                          <p:spTgt spid="6"/>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7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0" grpId="0"/>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4507741"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无人值守系统</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05</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25" name="矩形: 圆角 24">
            <a:extLst>
              <a:ext uri="{FF2B5EF4-FFF2-40B4-BE49-F238E27FC236}">
                <a16:creationId xmlns:a16="http://schemas.microsoft.com/office/drawing/2014/main" id="{EE5CDCFF-057C-4DB5-B39D-976C291FC440}"/>
              </a:ext>
            </a:extLst>
          </p:cNvPr>
          <p:cNvSpPr/>
          <p:nvPr/>
        </p:nvSpPr>
        <p:spPr>
          <a:xfrm>
            <a:off x="1208418" y="1545209"/>
            <a:ext cx="4662291" cy="4477904"/>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6" name="文本框 25">
            <a:extLst>
              <a:ext uri="{FF2B5EF4-FFF2-40B4-BE49-F238E27FC236}">
                <a16:creationId xmlns:a16="http://schemas.microsoft.com/office/drawing/2014/main" id="{426CE6E8-553B-4DFF-99F8-1D685403FC9E}"/>
              </a:ext>
            </a:extLst>
          </p:cNvPr>
          <p:cNvSpPr txBox="1"/>
          <p:nvPr/>
        </p:nvSpPr>
        <p:spPr>
          <a:xfrm>
            <a:off x="1361134" y="2353942"/>
            <a:ext cx="4323400" cy="2264851"/>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 + TFTP + FTP + DHCP + 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服务搭建出一个无人值守安装系统。</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这种无人值守安装系统可以自动地为数十台甚至上百台的服务器安装系统，这一方面将运维人员从重复性的工作中解救出来，另外一方面也大大提升了系统安装的效率。</a:t>
            </a:r>
          </a:p>
        </p:txBody>
      </p:sp>
      <p:sp>
        <p:nvSpPr>
          <p:cNvPr id="27" name="任意多边形: 形状 26">
            <a:extLst>
              <a:ext uri="{FF2B5EF4-FFF2-40B4-BE49-F238E27FC236}">
                <a16:creationId xmlns:a16="http://schemas.microsoft.com/office/drawing/2014/main" id="{16424EEF-7E97-46D6-87EB-68BF57DB8BC1}"/>
              </a:ext>
            </a:extLst>
          </p:cNvPr>
          <p:cNvSpPr/>
          <p:nvPr/>
        </p:nvSpPr>
        <p:spPr>
          <a:xfrm>
            <a:off x="1196570" y="1545209"/>
            <a:ext cx="4691164"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8" name="文本框 27">
            <a:extLst>
              <a:ext uri="{FF2B5EF4-FFF2-40B4-BE49-F238E27FC236}">
                <a16:creationId xmlns:a16="http://schemas.microsoft.com/office/drawing/2014/main" id="{A2BF583E-E9F0-4D12-AF9E-E31367A62063}"/>
              </a:ext>
            </a:extLst>
          </p:cNvPr>
          <p:cNvSpPr txBox="1"/>
          <p:nvPr/>
        </p:nvSpPr>
        <p:spPr>
          <a:xfrm>
            <a:off x="1329096" y="1811894"/>
            <a:ext cx="22365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b="1" dirty="0">
                <a:solidFill>
                  <a:prstClr val="white"/>
                </a:solidFill>
                <a:latin typeface="微软雅黑" panose="020B0503020204020204" pitchFamily="34" charset="-122"/>
                <a:ea typeface="微软雅黑" panose="020B0503020204020204" pitchFamily="34" charset="-122"/>
              </a:rPr>
              <a:t>无人值守安装系统</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9" name="矩形: 圆角 28">
            <a:extLst>
              <a:ext uri="{FF2B5EF4-FFF2-40B4-BE49-F238E27FC236}">
                <a16:creationId xmlns:a16="http://schemas.microsoft.com/office/drawing/2014/main" id="{2E1A3DD9-C48D-49CB-A700-92A963C5B860}"/>
              </a:ext>
            </a:extLst>
          </p:cNvPr>
          <p:cNvSpPr/>
          <p:nvPr/>
        </p:nvSpPr>
        <p:spPr>
          <a:xfrm>
            <a:off x="6276628" y="1545209"/>
            <a:ext cx="4662291" cy="4477904"/>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0" name="文本框 29">
            <a:extLst>
              <a:ext uri="{FF2B5EF4-FFF2-40B4-BE49-F238E27FC236}">
                <a16:creationId xmlns:a16="http://schemas.microsoft.com/office/drawing/2014/main" id="{06AE437F-A6B6-4800-89BC-FB86E3766CB7}"/>
              </a:ext>
            </a:extLst>
          </p:cNvPr>
          <p:cNvSpPr txBox="1"/>
          <p:nvPr/>
        </p:nvSpPr>
        <p:spPr>
          <a:xfrm>
            <a:off x="6835807" y="5196423"/>
            <a:ext cx="3543932" cy="369332"/>
          </a:xfrm>
          <a:prstGeom prst="rect">
            <a:avLst/>
          </a:prstGeom>
          <a:noFill/>
        </p:spPr>
        <p:txBody>
          <a:bodyPr wrap="square">
            <a:spAutoFit/>
          </a:bodyPr>
          <a:lstStyle/>
          <a:p>
            <a:pPr algn="ctr"/>
            <a:r>
              <a:rPr lang="zh-CN" altLang="en-US" sz="1800" kern="100" dirty="0">
                <a:effectLst/>
                <a:latin typeface="微软雅黑" panose="020B0503020204020204" pitchFamily="34" charset="-122"/>
                <a:ea typeface="微软雅黑" panose="020B0503020204020204" pitchFamily="34" charset="-122"/>
              </a:rPr>
              <a:t>无人值守安装系统的工作流程</a:t>
            </a:r>
            <a:endParaRPr lang="zh-CN" altLang="en-US" dirty="0">
              <a:latin typeface="微软雅黑" panose="020B0503020204020204" pitchFamily="34" charset="-122"/>
              <a:ea typeface="微软雅黑" panose="020B0503020204020204" pitchFamily="34" charset="-122"/>
            </a:endParaRPr>
          </a:p>
        </p:txBody>
      </p:sp>
      <p:pic>
        <p:nvPicPr>
          <p:cNvPr id="1026" name="Picture 2">
            <a:extLst>
              <a:ext uri="{FF2B5EF4-FFF2-40B4-BE49-F238E27FC236}">
                <a16:creationId xmlns:a16="http://schemas.microsoft.com/office/drawing/2014/main" id="{05D6BA3C-6834-4916-B535-D5BB11264B7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01993" y="3014485"/>
            <a:ext cx="4411560" cy="961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60763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4507741"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无人值守系统</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06</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18" name="矩形: 圆角 17">
            <a:extLst>
              <a:ext uri="{FF2B5EF4-FFF2-40B4-BE49-F238E27FC236}">
                <a16:creationId xmlns:a16="http://schemas.microsoft.com/office/drawing/2014/main" id="{25D3A27A-9E5F-4466-9A05-D16DD55E4AA7}"/>
              </a:ext>
            </a:extLst>
          </p:cNvPr>
          <p:cNvSpPr/>
          <p:nvPr/>
        </p:nvSpPr>
        <p:spPr>
          <a:xfrm>
            <a:off x="896016" y="1337619"/>
            <a:ext cx="3257133" cy="4735189"/>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9" name="文本框 18">
            <a:extLst>
              <a:ext uri="{FF2B5EF4-FFF2-40B4-BE49-F238E27FC236}">
                <a16:creationId xmlns:a16="http://schemas.microsoft.com/office/drawing/2014/main" id="{62B10CF5-A348-4AFB-801B-F158D102400F}"/>
              </a:ext>
            </a:extLst>
          </p:cNvPr>
          <p:cNvSpPr txBox="1"/>
          <p:nvPr/>
        </p:nvSpPr>
        <p:spPr>
          <a:xfrm>
            <a:off x="1016694" y="2289974"/>
            <a:ext cx="3058350" cy="3003515"/>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Preboot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eXecute</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 Environment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，预启动执行环境）是由</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Intel</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公司开发的技术，能够让计算机通过网络来启动操作系统（前提是计算机上安装的网卡支持</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PXE</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技术），主要用于在无人值守安装系统中引导客户端主机安装</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Linux</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操作系统。</a:t>
            </a:r>
          </a:p>
        </p:txBody>
      </p:sp>
      <p:sp>
        <p:nvSpPr>
          <p:cNvPr id="20" name="任意多边形: 形状 19">
            <a:extLst>
              <a:ext uri="{FF2B5EF4-FFF2-40B4-BE49-F238E27FC236}">
                <a16:creationId xmlns:a16="http://schemas.microsoft.com/office/drawing/2014/main" id="{C074B417-8845-4D95-86DC-E6B9609F6001}"/>
              </a:ext>
            </a:extLst>
          </p:cNvPr>
          <p:cNvSpPr/>
          <p:nvPr/>
        </p:nvSpPr>
        <p:spPr>
          <a:xfrm>
            <a:off x="884168" y="1337621"/>
            <a:ext cx="3277305" cy="854202"/>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 name="文本框 20">
            <a:extLst>
              <a:ext uri="{FF2B5EF4-FFF2-40B4-BE49-F238E27FC236}">
                <a16:creationId xmlns:a16="http://schemas.microsoft.com/office/drawing/2014/main" id="{34ED3B29-3A2E-4325-BA42-E8E8D338A286}"/>
              </a:ext>
            </a:extLst>
          </p:cNvPr>
          <p:cNvSpPr txBox="1"/>
          <p:nvPr/>
        </p:nvSpPr>
        <p:spPr>
          <a:xfrm>
            <a:off x="1016693" y="1636951"/>
            <a:ext cx="67197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PXE</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23" name="矩形: 圆角 22">
            <a:extLst>
              <a:ext uri="{FF2B5EF4-FFF2-40B4-BE49-F238E27FC236}">
                <a16:creationId xmlns:a16="http://schemas.microsoft.com/office/drawing/2014/main" id="{4CDB3191-860A-4215-A4DD-87C409057588}"/>
              </a:ext>
            </a:extLst>
          </p:cNvPr>
          <p:cNvSpPr/>
          <p:nvPr/>
        </p:nvSpPr>
        <p:spPr>
          <a:xfrm>
            <a:off x="4451381" y="1337619"/>
            <a:ext cx="3257133" cy="4735189"/>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4" name="文本框 23">
            <a:extLst>
              <a:ext uri="{FF2B5EF4-FFF2-40B4-BE49-F238E27FC236}">
                <a16:creationId xmlns:a16="http://schemas.microsoft.com/office/drawing/2014/main" id="{392D477B-E1B6-422F-B470-1D4D0831E275}"/>
              </a:ext>
            </a:extLst>
          </p:cNvPr>
          <p:cNvSpPr txBox="1"/>
          <p:nvPr/>
        </p:nvSpPr>
        <p:spPr>
          <a:xfrm>
            <a:off x="4572059" y="2186110"/>
            <a:ext cx="3058350" cy="2264851"/>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是一种无人值守的安装方式，其工作原理是预先把原本需要运维人员手工填写的参数保存成一个</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ks.cfg</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文件，当安装过程中需要填写参数时则自动匹配</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Kickstart</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生成的文件。</a:t>
            </a:r>
          </a:p>
        </p:txBody>
      </p:sp>
      <p:sp>
        <p:nvSpPr>
          <p:cNvPr id="35" name="任意多边形: 形状 34">
            <a:extLst>
              <a:ext uri="{FF2B5EF4-FFF2-40B4-BE49-F238E27FC236}">
                <a16:creationId xmlns:a16="http://schemas.microsoft.com/office/drawing/2014/main" id="{BC85BAB9-2A68-4FF8-AD76-6883194972E8}"/>
              </a:ext>
            </a:extLst>
          </p:cNvPr>
          <p:cNvSpPr/>
          <p:nvPr/>
        </p:nvSpPr>
        <p:spPr>
          <a:xfrm>
            <a:off x="4439533" y="1337621"/>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6" name="文本框 35">
            <a:extLst>
              <a:ext uri="{FF2B5EF4-FFF2-40B4-BE49-F238E27FC236}">
                <a16:creationId xmlns:a16="http://schemas.microsoft.com/office/drawing/2014/main" id="{8C49F177-1C1C-4075-B324-F4B71E6D6700}"/>
              </a:ext>
            </a:extLst>
          </p:cNvPr>
          <p:cNvSpPr txBox="1"/>
          <p:nvPr/>
        </p:nvSpPr>
        <p:spPr>
          <a:xfrm>
            <a:off x="4572058" y="1604306"/>
            <a:ext cx="132587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Kickstart</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38" name="矩形: 圆角 37">
            <a:extLst>
              <a:ext uri="{FF2B5EF4-FFF2-40B4-BE49-F238E27FC236}">
                <a16:creationId xmlns:a16="http://schemas.microsoft.com/office/drawing/2014/main" id="{0C435290-EA8E-4B16-8859-50AB3B629870}"/>
              </a:ext>
            </a:extLst>
          </p:cNvPr>
          <p:cNvSpPr/>
          <p:nvPr/>
        </p:nvSpPr>
        <p:spPr>
          <a:xfrm>
            <a:off x="8006746" y="1337619"/>
            <a:ext cx="3257133" cy="4735189"/>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9" name="文本框 38">
            <a:extLst>
              <a:ext uri="{FF2B5EF4-FFF2-40B4-BE49-F238E27FC236}">
                <a16:creationId xmlns:a16="http://schemas.microsoft.com/office/drawing/2014/main" id="{924DF9A3-C8CA-4197-90FB-1E7BE047B539}"/>
              </a:ext>
            </a:extLst>
          </p:cNvPr>
          <p:cNvSpPr txBox="1"/>
          <p:nvPr/>
        </p:nvSpPr>
        <p:spPr>
          <a:xfrm>
            <a:off x="8127424" y="2186110"/>
            <a:ext cx="3058350" cy="3742178"/>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由于当前的客户端主机并没有完整的操作系统，因此也就不能完成</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协议的验证了，所以需要使用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TFTP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协议帮助客户端获取引导及驱动文件。</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服务程序用于将完整的系统安装镜像通过网络传输给客户端。当然，只要能将系统安装镜像成功传输给客户端即可，因此也可以使用</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httpd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来替代</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rPr>
              <a:t>vsftpd</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a:t>
            </a:r>
          </a:p>
        </p:txBody>
      </p:sp>
      <p:sp>
        <p:nvSpPr>
          <p:cNvPr id="40" name="任意多边形: 形状 39">
            <a:extLst>
              <a:ext uri="{FF2B5EF4-FFF2-40B4-BE49-F238E27FC236}">
                <a16:creationId xmlns:a16="http://schemas.microsoft.com/office/drawing/2014/main" id="{C75EDC88-7A57-4F4F-93D5-3BF0EAC31C02}"/>
              </a:ext>
            </a:extLst>
          </p:cNvPr>
          <p:cNvSpPr/>
          <p:nvPr/>
        </p:nvSpPr>
        <p:spPr>
          <a:xfrm>
            <a:off x="7994898" y="1337621"/>
            <a:ext cx="3277305"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1" name="文本框 40">
            <a:extLst>
              <a:ext uri="{FF2B5EF4-FFF2-40B4-BE49-F238E27FC236}">
                <a16:creationId xmlns:a16="http://schemas.microsoft.com/office/drawing/2014/main" id="{8063F820-48C7-4F43-AE06-B8B91947E942}"/>
              </a:ext>
            </a:extLst>
          </p:cNvPr>
          <p:cNvSpPr txBox="1"/>
          <p:nvPr/>
        </p:nvSpPr>
        <p:spPr>
          <a:xfrm>
            <a:off x="8127423" y="1604306"/>
            <a:ext cx="101559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rPr>
              <a:t>vsftpd</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132080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菱形 1"/>
          <p:cNvSpPr/>
          <p:nvPr/>
        </p:nvSpPr>
        <p:spPr>
          <a:xfrm>
            <a:off x="4296000" y="876300"/>
            <a:ext cx="3600000" cy="3600000"/>
          </a:xfrm>
          <a:prstGeom prst="diamond">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3371850" y="4978520"/>
            <a:ext cx="5448300" cy="646331"/>
          </a:xfrm>
          <a:prstGeom prst="rect">
            <a:avLst/>
          </a:prstGeom>
          <a:noFill/>
        </p:spPr>
        <p:txBody>
          <a:bodyPr wrap="square" rtlCol="0">
            <a:spAutoFit/>
          </a:bodyPr>
          <a:lstStyle/>
          <a:p>
            <a:pPr algn="ctr"/>
            <a:r>
              <a:rPr lang="zh-CN" altLang="en-US" sz="3600" b="1" dirty="0">
                <a:solidFill>
                  <a:schemeClr val="accent1"/>
                </a:solidFill>
                <a:latin typeface="微软雅黑" panose="020B0503020204020204" pitchFamily="34" charset="-122"/>
                <a:ea typeface="微软雅黑" panose="020B0503020204020204" pitchFamily="34" charset="-122"/>
              </a:rPr>
              <a:t>部署相关服务程序</a:t>
            </a:r>
          </a:p>
        </p:txBody>
      </p:sp>
      <p:sp>
        <p:nvSpPr>
          <p:cNvPr id="10" name="文本框 9"/>
          <p:cNvSpPr txBox="1"/>
          <p:nvPr/>
        </p:nvSpPr>
        <p:spPr>
          <a:xfrm>
            <a:off x="4210051" y="1891470"/>
            <a:ext cx="3771898" cy="1569660"/>
          </a:xfrm>
          <a:prstGeom prst="rect">
            <a:avLst/>
          </a:prstGeom>
          <a:noFill/>
        </p:spPr>
        <p:txBody>
          <a:bodyPr wrap="square" rtlCol="0">
            <a:spAutoFit/>
          </a:bodyPr>
          <a:lstStyle/>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PART</a:t>
            </a:r>
          </a:p>
          <a:p>
            <a:pPr algn="ctr"/>
            <a:r>
              <a:rPr lang="en-US" altLang="zh-CN"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TWO</a:t>
            </a:r>
            <a:endParaRPr lang="zh-CN" altLang="en-US" sz="4800" b="1" dirty="0">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直角三角形 14"/>
          <p:cNvSpPr>
            <a:spLocks noChangeAspect="1"/>
          </p:cNvSpPr>
          <p:nvPr/>
        </p:nvSpPr>
        <p:spPr>
          <a:xfrm rot="5400000" flipV="1">
            <a:off x="6181948" y="772576"/>
            <a:ext cx="1800000" cy="1800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B9C94EE-C5CA-4EB8-9D3E-C8A7C8CB725B}"/>
              </a:ext>
            </a:extLst>
          </p:cNvPr>
          <p:cNvSpPr txBox="1"/>
          <p:nvPr/>
        </p:nvSpPr>
        <p:spPr>
          <a:xfrm>
            <a:off x="2240797" y="5581590"/>
            <a:ext cx="7710406" cy="400110"/>
          </a:xfrm>
          <a:prstGeom prst="rect">
            <a:avLst/>
          </a:prstGeom>
          <a:noFill/>
        </p:spPr>
        <p:txBody>
          <a:bodyPr wrap="square" rtlCol="0">
            <a:spAutoFit/>
          </a:bodyPr>
          <a:lstStyle/>
          <a:p>
            <a:pPr algn="ctr"/>
            <a:r>
              <a:rPr lang="en-US" altLang="zh-CN" sz="2000" dirty="0">
                <a:solidFill>
                  <a:schemeClr val="accent1"/>
                </a:solidFill>
                <a:latin typeface="微软雅黑" panose="020B0503020204020204" pitchFamily="34" charset="-122"/>
                <a:ea typeface="微软雅黑" panose="020B0503020204020204" pitchFamily="34" charset="-122"/>
              </a:rPr>
              <a:t>Deploy Related Service Procedures</a:t>
            </a:r>
          </a:p>
        </p:txBody>
      </p:sp>
    </p:spTree>
    <p:extLst>
      <p:ext uri="{BB962C8B-B14F-4D97-AF65-F5344CB8AC3E}">
        <p14:creationId xmlns:p14="http://schemas.microsoft.com/office/powerpoint/2010/main" val="1072031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400"/>
                                        <p:tgtEl>
                                          <p:spTgt spid="15"/>
                                        </p:tgtEl>
                                      </p:cBhvr>
                                    </p:animEffect>
                                  </p:childTnLst>
                                </p:cTn>
                              </p:par>
                              <p:par>
                                <p:cTn id="8" presetID="41" presetClass="entr" presetSubtype="0" fill="hold" grpId="0" nodeType="withEffect">
                                  <p:stCondLst>
                                    <p:cond delay="250"/>
                                  </p:stCondLst>
                                  <p:iterate type="lt">
                                    <p:tmPct val="14286"/>
                                  </p:iterate>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0"/>
                                        </p:tgtEl>
                                        <p:attrNameLst>
                                          <p:attrName>ppt_y</p:attrName>
                                        </p:attrNameLst>
                                      </p:cBhvr>
                                      <p:tavLst>
                                        <p:tav tm="0">
                                          <p:val>
                                            <p:strVal val="#ppt_y"/>
                                          </p:val>
                                        </p:tav>
                                        <p:tav tm="100000">
                                          <p:val>
                                            <p:strVal val="#ppt_y"/>
                                          </p:val>
                                        </p:tav>
                                      </p:tavLst>
                                    </p:anim>
                                    <p:anim calcmode="lin" valueType="num">
                                      <p:cBhvr>
                                        <p:cTn id="12"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0"/>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00"/>
                                        <p:tgtEl>
                                          <p:spTgt spid="6"/>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5" grpId="0" animBg="1"/>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接下来实验中即将用到的服务及作用</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08</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aphicFrame>
        <p:nvGraphicFramePr>
          <p:cNvPr id="3" name="表格 2">
            <a:extLst>
              <a:ext uri="{FF2B5EF4-FFF2-40B4-BE49-F238E27FC236}">
                <a16:creationId xmlns:a16="http://schemas.microsoft.com/office/drawing/2014/main" id="{38D2A86F-322B-4BAF-8543-9F537040CC52}"/>
              </a:ext>
            </a:extLst>
          </p:cNvPr>
          <p:cNvGraphicFramePr>
            <a:graphicFrameLocks noGrp="1"/>
          </p:cNvGraphicFramePr>
          <p:nvPr>
            <p:extLst>
              <p:ext uri="{D42A27DB-BD31-4B8C-83A1-F6EECF244321}">
                <p14:modId xmlns:p14="http://schemas.microsoft.com/office/powerpoint/2010/main" val="3296518810"/>
              </p:ext>
            </p:extLst>
          </p:nvPr>
        </p:nvGraphicFramePr>
        <p:xfrm>
          <a:off x="1959127" y="1779105"/>
          <a:ext cx="8273746" cy="3806688"/>
        </p:xfrm>
        <a:graphic>
          <a:graphicData uri="http://schemas.openxmlformats.org/drawingml/2006/table">
            <a:tbl>
              <a:tblPr firstRow="1" firstCol="1" bandRow="1">
                <a:tableStyleId>{5C22544A-7EE6-4342-B048-85BDC9FD1C3A}</a:tableStyleId>
              </a:tblPr>
              <a:tblGrid>
                <a:gridCol w="1917854">
                  <a:extLst>
                    <a:ext uri="{9D8B030D-6E8A-4147-A177-3AD203B41FA5}">
                      <a16:colId xmlns:a16="http://schemas.microsoft.com/office/drawing/2014/main" val="2458696033"/>
                    </a:ext>
                  </a:extLst>
                </a:gridCol>
                <a:gridCol w="6355892">
                  <a:extLst>
                    <a:ext uri="{9D8B030D-6E8A-4147-A177-3AD203B41FA5}">
                      <a16:colId xmlns:a16="http://schemas.microsoft.com/office/drawing/2014/main" val="38749583"/>
                    </a:ext>
                  </a:extLst>
                </a:gridCol>
              </a:tblGrid>
              <a:tr h="634448">
                <a:tc>
                  <a:txBody>
                    <a:bodyPr/>
                    <a:lstStyle/>
                    <a:p>
                      <a:pPr algn="ctr"/>
                      <a:r>
                        <a:rPr lang="zh-CN" sz="1800" kern="100" dirty="0">
                          <a:effectLst/>
                          <a:latin typeface="微软雅黑" panose="020B0503020204020204" pitchFamily="34" charset="-122"/>
                          <a:ea typeface="微软雅黑" panose="020B0503020204020204" pitchFamily="34" charset="-122"/>
                        </a:rPr>
                        <a:t>服务名称</a:t>
                      </a:r>
                      <a:endParaRPr lang="zh-CN" sz="1800" dirty="0">
                        <a:effectLst/>
                        <a:latin typeface="微软雅黑" panose="020B0503020204020204" pitchFamily="34" charset="-122"/>
                        <a:ea typeface="微软雅黑" panose="020B0503020204020204" pitchFamily="34" charset="-122"/>
                      </a:endParaRPr>
                    </a:p>
                  </a:txBody>
                  <a:tcPr marL="68580" marR="68580" marT="0" marB="0" anchor="ctr" anchorCtr="1"/>
                </a:tc>
                <a:tc>
                  <a:txBody>
                    <a:bodyPr/>
                    <a:lstStyle/>
                    <a:p>
                      <a:pPr algn="ctr"/>
                      <a:r>
                        <a:rPr lang="zh-CN" sz="1800" kern="100" dirty="0">
                          <a:effectLst/>
                          <a:latin typeface="微软雅黑" panose="020B0503020204020204" pitchFamily="34" charset="-122"/>
                          <a:ea typeface="微软雅黑" panose="020B0503020204020204" pitchFamily="34" charset="-122"/>
                        </a:rPr>
                        <a:t>主要作用</a:t>
                      </a:r>
                      <a:endParaRPr lang="zh-CN" sz="1800" dirty="0">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380376731"/>
                  </a:ext>
                </a:extLst>
              </a:tr>
              <a:tr h="634448">
                <a:tc>
                  <a:txBody>
                    <a:bodyPr/>
                    <a:lstStyle/>
                    <a:p>
                      <a:pPr algn="just"/>
                      <a:r>
                        <a:rPr lang="en-US" sz="1600" b="0" dirty="0" err="1">
                          <a:solidFill>
                            <a:schemeClr val="tx1"/>
                          </a:solidFill>
                          <a:effectLst/>
                          <a:latin typeface="微软雅黑" panose="020B0503020204020204" pitchFamily="34" charset="-122"/>
                          <a:ea typeface="微软雅黑" panose="020B0503020204020204" pitchFamily="34" charset="-122"/>
                        </a:rPr>
                        <a:t>dhcpd</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CBD5E8"/>
                    </a:solidFill>
                  </a:tcPr>
                </a:tc>
                <a:tc>
                  <a:txBody>
                    <a:bodyPr/>
                    <a:lstStyle/>
                    <a:p>
                      <a:pPr algn="just"/>
                      <a:r>
                        <a:rPr lang="zh-CN" sz="1600" b="0" kern="100">
                          <a:solidFill>
                            <a:schemeClr val="tx1"/>
                          </a:solidFill>
                          <a:effectLst/>
                          <a:latin typeface="微软雅黑" panose="020B0503020204020204" pitchFamily="34" charset="-122"/>
                          <a:ea typeface="微软雅黑" panose="020B0503020204020204" pitchFamily="34" charset="-122"/>
                        </a:rPr>
                        <a:t>分配网卡信息及指引获取驱动文件</a:t>
                      </a:r>
                      <a:endParaRPr lang="zh-CN" sz="1600" b="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3439186992"/>
                  </a:ext>
                </a:extLst>
              </a:tr>
              <a:tr h="634448">
                <a:tc>
                  <a:txBody>
                    <a:bodyPr/>
                    <a:lstStyle/>
                    <a:p>
                      <a:pPr algn="just"/>
                      <a:r>
                        <a:rPr lang="en-US" sz="1600" b="0" dirty="0" err="1">
                          <a:solidFill>
                            <a:schemeClr val="tx1"/>
                          </a:solidFill>
                          <a:effectLst/>
                          <a:latin typeface="微软雅黑" panose="020B0503020204020204" pitchFamily="34" charset="-122"/>
                          <a:ea typeface="微软雅黑" panose="020B0503020204020204" pitchFamily="34" charset="-122"/>
                        </a:rPr>
                        <a:t>tftp</a:t>
                      </a:r>
                      <a:r>
                        <a:rPr lang="en-US" sz="1600" b="0" dirty="0">
                          <a:solidFill>
                            <a:schemeClr val="tx1"/>
                          </a:solidFill>
                          <a:effectLst/>
                          <a:latin typeface="微软雅黑" panose="020B0503020204020204" pitchFamily="34" charset="-122"/>
                          <a:ea typeface="微软雅黑" panose="020B0503020204020204" pitchFamily="34" charset="-122"/>
                        </a:rPr>
                        <a:t>-server</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E7EBF4"/>
                    </a:solidFill>
                  </a:tcPr>
                </a:tc>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提供驱动及引导文件的传输</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3393991479"/>
                  </a:ext>
                </a:extLst>
              </a:tr>
              <a:tr h="634448">
                <a:tc>
                  <a:txBody>
                    <a:bodyPr/>
                    <a:lstStyle/>
                    <a:p>
                      <a:pPr algn="just"/>
                      <a:r>
                        <a:rPr lang="en-US" sz="1600" b="0" dirty="0" err="1">
                          <a:solidFill>
                            <a:schemeClr val="tx1"/>
                          </a:solidFill>
                          <a:effectLst/>
                          <a:latin typeface="微软雅黑" panose="020B0503020204020204" pitchFamily="34" charset="-122"/>
                          <a:ea typeface="微软雅黑" panose="020B0503020204020204" pitchFamily="34" charset="-122"/>
                        </a:rPr>
                        <a:t>SYSLinux</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CBD5E8"/>
                    </a:solidFill>
                  </a:tcPr>
                </a:tc>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提供驱动及引导文件</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1894733177"/>
                  </a:ext>
                </a:extLst>
              </a:tr>
              <a:tr h="634448">
                <a:tc>
                  <a:txBody>
                    <a:bodyPr/>
                    <a:lstStyle/>
                    <a:p>
                      <a:pPr algn="just"/>
                      <a:r>
                        <a:rPr lang="en-US" sz="1600" b="0" dirty="0" err="1">
                          <a:solidFill>
                            <a:schemeClr val="tx1"/>
                          </a:solidFill>
                          <a:effectLst/>
                          <a:latin typeface="微软雅黑" panose="020B0503020204020204" pitchFamily="34" charset="-122"/>
                          <a:ea typeface="微软雅黑" panose="020B0503020204020204" pitchFamily="34" charset="-122"/>
                        </a:rPr>
                        <a:t>vsftpd</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E7EBF4"/>
                    </a:solidFill>
                  </a:tcPr>
                </a:tc>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提供完整系统镜像的传输</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1354275455"/>
                  </a:ext>
                </a:extLst>
              </a:tr>
              <a:tr h="634448">
                <a:tc>
                  <a:txBody>
                    <a:bodyPr/>
                    <a:lstStyle/>
                    <a:p>
                      <a:pPr algn="just"/>
                      <a:r>
                        <a:rPr lang="en-US" sz="1600" b="0" dirty="0">
                          <a:solidFill>
                            <a:schemeClr val="tx1"/>
                          </a:solidFill>
                          <a:effectLst/>
                          <a:latin typeface="微软雅黑" panose="020B0503020204020204" pitchFamily="34" charset="-122"/>
                          <a:ea typeface="微软雅黑" panose="020B0503020204020204" pitchFamily="34" charset="-122"/>
                        </a:rPr>
                        <a:t>Kickstart</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CBD5E8"/>
                    </a:solidFill>
                  </a:tcPr>
                </a:tc>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提供安装过程中选项的问答设置</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692989945"/>
                  </a:ext>
                </a:extLst>
              </a:tr>
            </a:tbl>
          </a:graphicData>
        </a:graphic>
      </p:graphicFrame>
    </p:spTree>
    <p:extLst>
      <p:ext uri="{BB962C8B-B14F-4D97-AF65-F5344CB8AC3E}">
        <p14:creationId xmlns:p14="http://schemas.microsoft.com/office/powerpoint/2010/main" val="32965552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695324" y="318442"/>
            <a:ext cx="5089250" cy="461665"/>
          </a:xfrm>
          <a:prstGeom prst="rect">
            <a:avLst/>
          </a:prstGeom>
          <a:noFill/>
        </p:spPr>
        <p:txBody>
          <a:bodyPr wrap="square" rtlCol="0">
            <a:spAutoFit/>
          </a:bodyPr>
          <a:lstStyle/>
          <a:p>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配置</a:t>
            </a:r>
            <a:r>
              <a:rPr lang="en-US" altLang="zh-CN" sz="2400" b="1" dirty="0">
                <a:solidFill>
                  <a:schemeClr val="tx1">
                    <a:lumMod val="95000"/>
                    <a:lumOff val="5000"/>
                  </a:schemeClr>
                </a:solidFill>
                <a:latin typeface="微软雅黑" panose="020B0503020204020204" pitchFamily="34" charset="-122"/>
                <a:ea typeface="微软雅黑" panose="020B0503020204020204" pitchFamily="34" charset="-122"/>
              </a:rPr>
              <a:t>DHCP</a:t>
            </a:r>
            <a:r>
              <a:rPr lang="zh-CN" altLang="en-US" sz="2400" b="1" dirty="0">
                <a:solidFill>
                  <a:schemeClr val="tx1">
                    <a:lumMod val="95000"/>
                    <a:lumOff val="5000"/>
                  </a:schemeClr>
                </a:solidFill>
                <a:latin typeface="微软雅黑" panose="020B0503020204020204" pitchFamily="34" charset="-122"/>
                <a:ea typeface="微软雅黑" panose="020B0503020204020204" pitchFamily="34" charset="-122"/>
              </a:rPr>
              <a:t>服务程序</a:t>
            </a:r>
          </a:p>
        </p:txBody>
      </p:sp>
      <p:grpSp>
        <p:nvGrpSpPr>
          <p:cNvPr id="31" name="组合 30"/>
          <p:cNvGrpSpPr/>
          <p:nvPr/>
        </p:nvGrpSpPr>
        <p:grpSpPr>
          <a:xfrm>
            <a:off x="123780" y="359255"/>
            <a:ext cx="445894" cy="351309"/>
            <a:chOff x="123780" y="534395"/>
            <a:chExt cx="445894" cy="351309"/>
          </a:xfrm>
        </p:grpSpPr>
        <p:sp>
          <p:nvSpPr>
            <p:cNvPr id="32" name="等腰三角形 31"/>
            <p:cNvSpPr/>
            <p:nvPr/>
          </p:nvSpPr>
          <p:spPr>
            <a:xfrm>
              <a:off x="382996" y="534395"/>
              <a:ext cx="186678" cy="160930"/>
            </a:xfrm>
            <a:prstGeom prst="triangl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nvSpPr>
          <p:spPr>
            <a:xfrm rot="1110499">
              <a:off x="203197" y="561123"/>
              <a:ext cx="309372" cy="27231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a:off x="123780" y="809504"/>
              <a:ext cx="88392" cy="76200"/>
            </a:xfrm>
            <a:prstGeom prst="triangle">
              <a:avLst/>
            </a:pr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p:nvGrpSpPr>
        <p:grpSpPr>
          <a:xfrm>
            <a:off x="10670045" y="6308725"/>
            <a:ext cx="826630" cy="549275"/>
            <a:chOff x="9868845" y="-64101"/>
            <a:chExt cx="826630" cy="549275"/>
          </a:xfrm>
        </p:grpSpPr>
        <p:sp>
          <p:nvSpPr>
            <p:cNvPr id="2" name="矩形 1"/>
            <p:cNvSpPr/>
            <p:nvPr/>
          </p:nvSpPr>
          <p:spPr>
            <a:xfrm>
              <a:off x="9868845" y="-64101"/>
              <a:ext cx="826630" cy="54927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89121" y="10481"/>
              <a:ext cx="586078"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09</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sp>
        <p:nvSpPr>
          <p:cNvPr id="11" name="矩形: 圆角 10">
            <a:extLst>
              <a:ext uri="{FF2B5EF4-FFF2-40B4-BE49-F238E27FC236}">
                <a16:creationId xmlns:a16="http://schemas.microsoft.com/office/drawing/2014/main" id="{6B228026-41AF-47F6-A36A-2C39B700211D}"/>
              </a:ext>
            </a:extLst>
          </p:cNvPr>
          <p:cNvSpPr/>
          <p:nvPr/>
        </p:nvSpPr>
        <p:spPr>
          <a:xfrm>
            <a:off x="1208418" y="1843383"/>
            <a:ext cx="4662291" cy="4020546"/>
          </a:xfrm>
          <a:prstGeom prst="roundRect">
            <a:avLst>
              <a:gd name="adj" fmla="val 2292"/>
            </a:avLst>
          </a:prstGeom>
          <a:solidFill>
            <a:schemeClr val="bg1"/>
          </a:solidFill>
          <a:ln>
            <a:noFill/>
          </a:ln>
          <a:effectLst>
            <a:outerShdw blurRad="266700" dist="38100" dir="5400000" algn="t" rotWithShape="0">
              <a:srgbClr val="3F58AC">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2" name="文本框 11">
            <a:extLst>
              <a:ext uri="{FF2B5EF4-FFF2-40B4-BE49-F238E27FC236}">
                <a16:creationId xmlns:a16="http://schemas.microsoft.com/office/drawing/2014/main" id="{DD7E0D2C-5256-4C38-9896-20041CB9631D}"/>
              </a:ext>
            </a:extLst>
          </p:cNvPr>
          <p:cNvSpPr txBox="1"/>
          <p:nvPr/>
        </p:nvSpPr>
        <p:spPr>
          <a:xfrm>
            <a:off x="1361134" y="2652116"/>
            <a:ext cx="4323400" cy="1895519"/>
          </a:xfrm>
          <a:prstGeom prst="rect">
            <a:avLst/>
          </a:prstGeom>
          <a:noFill/>
        </p:spPr>
        <p:txBody>
          <a:bodyPr wrap="square">
            <a:spAutoFit/>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DHCP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服务程序用于为客户端主机分配可用的</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IP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地址。</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而且这是服务器与客户端主机进行文件传输的基础。</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因此要先行配置</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DHCP</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服务程序。</a:t>
            </a:r>
          </a:p>
        </p:txBody>
      </p:sp>
      <p:sp>
        <p:nvSpPr>
          <p:cNvPr id="14" name="任意多边形: 形状 13">
            <a:extLst>
              <a:ext uri="{FF2B5EF4-FFF2-40B4-BE49-F238E27FC236}">
                <a16:creationId xmlns:a16="http://schemas.microsoft.com/office/drawing/2014/main" id="{E763797E-B444-4ADA-9204-36ACC662AE81}"/>
              </a:ext>
            </a:extLst>
          </p:cNvPr>
          <p:cNvSpPr/>
          <p:nvPr/>
        </p:nvSpPr>
        <p:spPr>
          <a:xfrm>
            <a:off x="1196570" y="1843383"/>
            <a:ext cx="4691164" cy="761043"/>
          </a:xfrm>
          <a:custGeom>
            <a:avLst/>
            <a:gdLst>
              <a:gd name="connsiteX0" fmla="*/ 74921 w 3268788"/>
              <a:gd name="connsiteY0" fmla="*/ 0 h 981652"/>
              <a:gd name="connsiteX1" fmla="*/ 3193867 w 3268788"/>
              <a:gd name="connsiteY1" fmla="*/ 0 h 981652"/>
              <a:gd name="connsiteX2" fmla="*/ 3268788 w 3268788"/>
              <a:gd name="connsiteY2" fmla="*/ 74921 h 981652"/>
              <a:gd name="connsiteX3" fmla="*/ 3268788 w 3268788"/>
              <a:gd name="connsiteY3" fmla="*/ 981652 h 981652"/>
              <a:gd name="connsiteX4" fmla="*/ 0 w 3268788"/>
              <a:gd name="connsiteY4" fmla="*/ 981652 h 981652"/>
              <a:gd name="connsiteX5" fmla="*/ 0 w 3268788"/>
              <a:gd name="connsiteY5" fmla="*/ 74921 h 981652"/>
              <a:gd name="connsiteX6" fmla="*/ 74921 w 3268788"/>
              <a:gd name="connsiteY6" fmla="*/ 0 h 98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8788" h="981652">
                <a:moveTo>
                  <a:pt x="74921" y="0"/>
                </a:moveTo>
                <a:lnTo>
                  <a:pt x="3193867" y="0"/>
                </a:lnTo>
                <a:cubicBezTo>
                  <a:pt x="3235245" y="0"/>
                  <a:pt x="3268788" y="33543"/>
                  <a:pt x="3268788" y="74921"/>
                </a:cubicBezTo>
                <a:lnTo>
                  <a:pt x="3268788" y="981652"/>
                </a:lnTo>
                <a:lnTo>
                  <a:pt x="0" y="981652"/>
                </a:lnTo>
                <a:lnTo>
                  <a:pt x="0" y="74921"/>
                </a:lnTo>
                <a:cubicBezTo>
                  <a:pt x="0" y="33543"/>
                  <a:pt x="33543" y="0"/>
                  <a:pt x="74921" y="0"/>
                </a:cubicBezTo>
                <a:close/>
              </a:path>
            </a:pathLst>
          </a:custGeom>
          <a:gradFill>
            <a:gsLst>
              <a:gs pos="16000">
                <a:srgbClr val="007DDA"/>
              </a:gs>
              <a:gs pos="100000">
                <a:schemeClr val="accent1">
                  <a:lumMod val="30000"/>
                  <a:lumOff val="70000"/>
                </a:scheme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15" name="文本框 14">
            <a:extLst>
              <a:ext uri="{FF2B5EF4-FFF2-40B4-BE49-F238E27FC236}">
                <a16:creationId xmlns:a16="http://schemas.microsoft.com/office/drawing/2014/main" id="{5E422982-93A1-45AC-AC29-2442CE828969}"/>
              </a:ext>
            </a:extLst>
          </p:cNvPr>
          <p:cNvSpPr txBox="1"/>
          <p:nvPr/>
        </p:nvSpPr>
        <p:spPr>
          <a:xfrm>
            <a:off x="1329096" y="2110068"/>
            <a:ext cx="247856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配置</a:t>
            </a:r>
            <a:r>
              <a:rPr kumimoji="0" lang="en-US" altLang="zh-CN"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DHCP</a:t>
            </a: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服务程序</a:t>
            </a:r>
          </a:p>
        </p:txBody>
      </p:sp>
      <p:sp>
        <p:nvSpPr>
          <p:cNvPr id="16" name="文本框 15">
            <a:extLst>
              <a:ext uri="{FF2B5EF4-FFF2-40B4-BE49-F238E27FC236}">
                <a16:creationId xmlns:a16="http://schemas.microsoft.com/office/drawing/2014/main" id="{D84582CB-6DB5-4266-8460-35A5D5750A3B}"/>
              </a:ext>
            </a:extLst>
          </p:cNvPr>
          <p:cNvSpPr txBox="1"/>
          <p:nvPr/>
        </p:nvSpPr>
        <p:spPr>
          <a:xfrm>
            <a:off x="6835807" y="5494597"/>
            <a:ext cx="3543932" cy="369332"/>
          </a:xfrm>
          <a:prstGeom prst="rect">
            <a:avLst/>
          </a:prstGeom>
          <a:noFill/>
        </p:spPr>
        <p:txBody>
          <a:bodyPr wrap="square">
            <a:spAutoFit/>
          </a:bodyPr>
          <a:lstStyle/>
          <a:p>
            <a:pPr algn="ctr"/>
            <a:r>
              <a:rPr lang="en-US" altLang="zh-CN" sz="1800" kern="100" dirty="0">
                <a:effectLst/>
                <a:latin typeface="微软雅黑" panose="020B0503020204020204" pitchFamily="34" charset="-122"/>
                <a:ea typeface="微软雅黑" panose="020B0503020204020204" pitchFamily="34" charset="-122"/>
              </a:rPr>
              <a:t>iSCSI-HBA</a:t>
            </a:r>
            <a:r>
              <a:rPr lang="zh-CN" altLang="en-US" sz="1800" kern="100" dirty="0">
                <a:effectLst/>
                <a:latin typeface="微软雅黑" panose="020B0503020204020204" pitchFamily="34" charset="-122"/>
                <a:ea typeface="微软雅黑" panose="020B0503020204020204" pitchFamily="34" charset="-122"/>
              </a:rPr>
              <a:t>卡实拍图</a:t>
            </a:r>
            <a:endParaRPr lang="zh-CN" altLang="en-US" dirty="0">
              <a:latin typeface="微软雅黑" panose="020B0503020204020204" pitchFamily="34" charset="-122"/>
              <a:ea typeface="微软雅黑" panose="020B0503020204020204" pitchFamily="34" charset="-122"/>
            </a:endParaRPr>
          </a:p>
        </p:txBody>
      </p:sp>
      <p:graphicFrame>
        <p:nvGraphicFramePr>
          <p:cNvPr id="6" name="表格 5">
            <a:extLst>
              <a:ext uri="{FF2B5EF4-FFF2-40B4-BE49-F238E27FC236}">
                <a16:creationId xmlns:a16="http://schemas.microsoft.com/office/drawing/2014/main" id="{01A592FD-7C4B-45DE-8B72-C177D1DC207F}"/>
              </a:ext>
            </a:extLst>
          </p:cNvPr>
          <p:cNvGraphicFramePr>
            <a:graphicFrameLocks noGrp="1"/>
          </p:cNvGraphicFramePr>
          <p:nvPr>
            <p:extLst>
              <p:ext uri="{D42A27DB-BD31-4B8C-83A1-F6EECF244321}">
                <p14:modId xmlns:p14="http://schemas.microsoft.com/office/powerpoint/2010/main" val="793731330"/>
              </p:ext>
            </p:extLst>
          </p:nvPr>
        </p:nvGraphicFramePr>
        <p:xfrm>
          <a:off x="6262190" y="1843382"/>
          <a:ext cx="4691165" cy="3364722"/>
        </p:xfrm>
        <a:graphic>
          <a:graphicData uri="http://schemas.openxmlformats.org/drawingml/2006/table">
            <a:tbl>
              <a:tblPr firstRow="1" firstCol="1" bandRow="1">
                <a:tableStyleId>{5C22544A-7EE6-4342-B048-85BDC9FD1C3A}</a:tableStyleId>
              </a:tblPr>
              <a:tblGrid>
                <a:gridCol w="1553714">
                  <a:extLst>
                    <a:ext uri="{9D8B030D-6E8A-4147-A177-3AD203B41FA5}">
                      <a16:colId xmlns:a16="http://schemas.microsoft.com/office/drawing/2014/main" val="3133275660"/>
                    </a:ext>
                  </a:extLst>
                </a:gridCol>
                <a:gridCol w="1562158">
                  <a:extLst>
                    <a:ext uri="{9D8B030D-6E8A-4147-A177-3AD203B41FA5}">
                      <a16:colId xmlns:a16="http://schemas.microsoft.com/office/drawing/2014/main" val="3529673527"/>
                    </a:ext>
                  </a:extLst>
                </a:gridCol>
                <a:gridCol w="1575293">
                  <a:extLst>
                    <a:ext uri="{9D8B030D-6E8A-4147-A177-3AD203B41FA5}">
                      <a16:colId xmlns:a16="http://schemas.microsoft.com/office/drawing/2014/main" val="10307720"/>
                    </a:ext>
                  </a:extLst>
                </a:gridCol>
              </a:tblGrid>
              <a:tr h="1121574">
                <a:tc>
                  <a:txBody>
                    <a:bodyPr/>
                    <a:lstStyle/>
                    <a:p>
                      <a:pPr algn="ctr"/>
                      <a:r>
                        <a:rPr lang="zh-CN" sz="1800" kern="100" dirty="0">
                          <a:effectLst/>
                          <a:latin typeface="微软雅黑" panose="020B0503020204020204" pitchFamily="34" charset="-122"/>
                          <a:ea typeface="微软雅黑" panose="020B0503020204020204" pitchFamily="34" charset="-122"/>
                        </a:rPr>
                        <a:t>主机名称</a:t>
                      </a:r>
                      <a:endParaRPr lang="zh-CN" sz="1800" dirty="0">
                        <a:effectLst/>
                        <a:latin typeface="微软雅黑" panose="020B0503020204020204" pitchFamily="34" charset="-122"/>
                        <a:ea typeface="微软雅黑" panose="020B0503020204020204" pitchFamily="34" charset="-122"/>
                      </a:endParaRPr>
                    </a:p>
                  </a:txBody>
                  <a:tcPr marL="68580" marR="68580" marT="0" marB="0" anchor="ctr" anchorCtr="1"/>
                </a:tc>
                <a:tc>
                  <a:txBody>
                    <a:bodyPr/>
                    <a:lstStyle/>
                    <a:p>
                      <a:pPr algn="ctr"/>
                      <a:r>
                        <a:rPr lang="zh-CN" sz="1800" kern="100" dirty="0">
                          <a:effectLst/>
                          <a:latin typeface="微软雅黑" panose="020B0503020204020204" pitchFamily="34" charset="-122"/>
                          <a:ea typeface="微软雅黑" panose="020B0503020204020204" pitchFamily="34" charset="-122"/>
                        </a:rPr>
                        <a:t>操作系统</a:t>
                      </a:r>
                      <a:endParaRPr lang="zh-CN" sz="1800" dirty="0">
                        <a:effectLst/>
                        <a:latin typeface="微软雅黑" panose="020B0503020204020204" pitchFamily="34" charset="-122"/>
                        <a:ea typeface="微软雅黑" panose="020B0503020204020204" pitchFamily="34" charset="-122"/>
                      </a:endParaRPr>
                    </a:p>
                  </a:txBody>
                  <a:tcPr marL="68580" marR="68580" marT="0" marB="0" anchor="ctr" anchorCtr="1"/>
                </a:tc>
                <a:tc>
                  <a:txBody>
                    <a:bodyPr/>
                    <a:lstStyle/>
                    <a:p>
                      <a:pPr algn="ctr"/>
                      <a:r>
                        <a:rPr lang="en-US" sz="1800" kern="100" dirty="0">
                          <a:effectLst/>
                          <a:latin typeface="微软雅黑" panose="020B0503020204020204" pitchFamily="34" charset="-122"/>
                          <a:ea typeface="微软雅黑" panose="020B0503020204020204" pitchFamily="34" charset="-122"/>
                        </a:rPr>
                        <a:t>IP</a:t>
                      </a:r>
                      <a:r>
                        <a:rPr lang="zh-CN" sz="1800" kern="100" dirty="0">
                          <a:effectLst/>
                          <a:latin typeface="微软雅黑" panose="020B0503020204020204" pitchFamily="34" charset="-122"/>
                          <a:ea typeface="微软雅黑" panose="020B0503020204020204" pitchFamily="34" charset="-122"/>
                        </a:rPr>
                        <a:t>地址</a:t>
                      </a:r>
                      <a:endParaRPr lang="zh-CN" sz="1800" dirty="0">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3786774251"/>
                  </a:ext>
                </a:extLst>
              </a:tr>
              <a:tr h="1121574">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无人值守系统</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CBD5E8"/>
                    </a:solidFill>
                  </a:tcPr>
                </a:tc>
                <a:tc>
                  <a:txBody>
                    <a:bodyPr/>
                    <a:lstStyle/>
                    <a:p>
                      <a:pPr algn="just"/>
                      <a:r>
                        <a:rPr lang="en-US" sz="1600" b="0" kern="100" dirty="0">
                          <a:solidFill>
                            <a:schemeClr val="tx1"/>
                          </a:solidFill>
                          <a:effectLst/>
                          <a:latin typeface="微软雅黑" panose="020B0503020204020204" pitchFamily="34" charset="-122"/>
                          <a:ea typeface="微软雅黑" panose="020B0503020204020204" pitchFamily="34" charset="-122"/>
                        </a:rPr>
                        <a:t>RHEL 8</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tc>
                  <a:txBody>
                    <a:bodyPr/>
                    <a:lstStyle/>
                    <a:p>
                      <a:pPr algn="just"/>
                      <a:r>
                        <a:rPr lang="en-US" sz="1600" b="0" kern="100">
                          <a:solidFill>
                            <a:schemeClr val="tx1"/>
                          </a:solidFill>
                          <a:effectLst/>
                          <a:latin typeface="微软雅黑" panose="020B0503020204020204" pitchFamily="34" charset="-122"/>
                          <a:ea typeface="微软雅黑" panose="020B0503020204020204" pitchFamily="34" charset="-122"/>
                        </a:rPr>
                        <a:t>192.168.10.10</a:t>
                      </a:r>
                      <a:endParaRPr lang="zh-CN" sz="1600" b="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1774102900"/>
                  </a:ext>
                </a:extLst>
              </a:tr>
              <a:tr h="1121574">
                <a:tc>
                  <a:txBody>
                    <a:bodyPr/>
                    <a:lstStyle/>
                    <a:p>
                      <a:pPr algn="just"/>
                      <a:r>
                        <a:rPr lang="zh-CN" sz="1600" b="0" kern="100" dirty="0">
                          <a:solidFill>
                            <a:schemeClr val="tx1"/>
                          </a:solidFill>
                          <a:effectLst/>
                          <a:latin typeface="微软雅黑" panose="020B0503020204020204" pitchFamily="34" charset="-122"/>
                          <a:ea typeface="微软雅黑" panose="020B0503020204020204" pitchFamily="34" charset="-122"/>
                        </a:rPr>
                        <a:t>客户端</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solidFill>
                      <a:srgbClr val="E7EBF4"/>
                    </a:solidFill>
                  </a:tcPr>
                </a:tc>
                <a:tc>
                  <a:txBody>
                    <a:bodyPr/>
                    <a:lstStyle/>
                    <a:p>
                      <a:pPr algn="just"/>
                      <a:r>
                        <a:rPr lang="zh-CN" sz="1600" b="0" kern="100">
                          <a:solidFill>
                            <a:schemeClr val="tx1"/>
                          </a:solidFill>
                          <a:effectLst/>
                          <a:latin typeface="微软雅黑" panose="020B0503020204020204" pitchFamily="34" charset="-122"/>
                          <a:ea typeface="微软雅黑" panose="020B0503020204020204" pitchFamily="34" charset="-122"/>
                        </a:rPr>
                        <a:t>未安装操作系统</a:t>
                      </a:r>
                      <a:endParaRPr lang="zh-CN" sz="1600" b="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tc>
                  <a:txBody>
                    <a:bodyPr/>
                    <a:lstStyle/>
                    <a:p>
                      <a:pPr algn="just"/>
                      <a:r>
                        <a:rPr lang="en-US" sz="1600" b="0" kern="100" dirty="0">
                          <a:solidFill>
                            <a:schemeClr val="tx1"/>
                          </a:solidFill>
                          <a:effectLst/>
                          <a:latin typeface="微软雅黑" panose="020B0503020204020204" pitchFamily="34" charset="-122"/>
                          <a:ea typeface="微软雅黑" panose="020B0503020204020204" pitchFamily="34" charset="-122"/>
                        </a:rPr>
                        <a:t>-</a:t>
                      </a:r>
                      <a:endParaRPr lang="zh-CN" sz="1600" b="0" dirty="0">
                        <a:solidFill>
                          <a:schemeClr val="tx1"/>
                        </a:solidFill>
                        <a:effectLst/>
                        <a:latin typeface="微软雅黑" panose="020B0503020204020204" pitchFamily="34" charset="-122"/>
                        <a:ea typeface="微软雅黑" panose="020B0503020204020204" pitchFamily="34" charset="-122"/>
                      </a:endParaRPr>
                    </a:p>
                  </a:txBody>
                  <a:tcPr marL="68580" marR="68580" marT="0" marB="0" anchor="ctr" anchorCtr="1"/>
                </a:tc>
                <a:extLst>
                  <a:ext uri="{0D108BD9-81ED-4DB2-BD59-A6C34878D82A}">
                    <a16:rowId xmlns:a16="http://schemas.microsoft.com/office/drawing/2014/main" val="2951274724"/>
                  </a:ext>
                </a:extLst>
              </a:tr>
            </a:tbl>
          </a:graphicData>
        </a:graphic>
      </p:graphicFrame>
    </p:spTree>
    <p:extLst>
      <p:ext uri="{BB962C8B-B14F-4D97-AF65-F5344CB8AC3E}">
        <p14:creationId xmlns:p14="http://schemas.microsoft.com/office/powerpoint/2010/main" val="26212867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41" presetClass="entr" presetSubtype="0" fill="hold" grpId="0" nodeType="withEffect">
                                  <p:stCondLst>
                                    <p:cond delay="0"/>
                                  </p:stCondLst>
                                  <p:iterate type="lt">
                                    <p:tmPct val="12500"/>
                                  </p:iterate>
                                  <p:childTnLst>
                                    <p:set>
                                      <p:cBhvr>
                                        <p:cTn id="9" dur="1" fill="hold">
                                          <p:stCondLst>
                                            <p:cond delay="0"/>
                                          </p:stCondLst>
                                        </p:cTn>
                                        <p:tgtEl>
                                          <p:spTgt spid="13"/>
                                        </p:tgtEl>
                                        <p:attrNameLst>
                                          <p:attrName>style.visibility</p:attrName>
                                        </p:attrNameLst>
                                      </p:cBhvr>
                                      <p:to>
                                        <p:strVal val="visible"/>
                                      </p:to>
                                    </p:set>
                                    <p:anim calcmode="lin" valueType="num">
                                      <p:cBhvr>
                                        <p:cTn id="10" dur="3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1" dur="300" fill="hold"/>
                                        <p:tgtEl>
                                          <p:spTgt spid="13"/>
                                        </p:tgtEl>
                                        <p:attrNameLst>
                                          <p:attrName>ppt_y</p:attrName>
                                        </p:attrNameLst>
                                      </p:cBhvr>
                                      <p:tavLst>
                                        <p:tav tm="0">
                                          <p:val>
                                            <p:strVal val="#ppt_y"/>
                                          </p:val>
                                        </p:tav>
                                        <p:tav tm="100000">
                                          <p:val>
                                            <p:strVal val="#ppt_y"/>
                                          </p:val>
                                        </p:tav>
                                      </p:tavLst>
                                    </p:anim>
                                    <p:anim calcmode="lin" valueType="num">
                                      <p:cBhvr>
                                        <p:cTn id="12" dur="3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3" dur="3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4" dur="300" tmFilter="0,0; .5, 1; 1, 1"/>
                                        <p:tgtEl>
                                          <p:spTgt spid="13"/>
                                        </p:tgtEl>
                                      </p:cBhvr>
                                    </p:animEffect>
                                  </p:childTnLst>
                                </p:cTn>
                              </p:par>
                              <p:par>
                                <p:cTn id="15" presetID="22" presetClass="entr" presetSubtype="4"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主题">
  <a:themeElements>
    <a:clrScheme name="学术蓝">
      <a:dk1>
        <a:sysClr val="windowText" lastClr="000000"/>
      </a:dk1>
      <a:lt1>
        <a:sysClr val="window" lastClr="FFFFFF"/>
      </a:lt1>
      <a:dk2>
        <a:srgbClr val="44546A"/>
      </a:dk2>
      <a:lt2>
        <a:srgbClr val="E7E6E6"/>
      </a:lt2>
      <a:accent1>
        <a:srgbClr val="0070C0"/>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3756</TotalTime>
  <Words>1983</Words>
  <Application>Microsoft Office PowerPoint</Application>
  <PresentationFormat>宽屏</PresentationFormat>
  <Paragraphs>205</Paragraphs>
  <Slides>26</Slides>
  <Notes>21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26</vt:i4>
      </vt:variant>
    </vt:vector>
  </HeadingPairs>
  <TitlesOfParts>
    <vt:vector size="34" baseType="lpstr">
      <vt:lpstr>等线</vt:lpstr>
      <vt:lpstr>微软雅黑</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1</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郭 荣</cp:lastModifiedBy>
  <cp:revision>541</cp:revision>
  <dcterms:created xsi:type="dcterms:W3CDTF">2015-03-26T07:55:48Z</dcterms:created>
  <dcterms:modified xsi:type="dcterms:W3CDTF">2021-09-13T08:11:05Z</dcterms:modified>
  <cp:category>PPTS</cp:category>
</cp:coreProperties>
</file>

<file path=docProps/thumbnail.jpeg>
</file>